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6"/>
  </p:notesMasterIdLst>
  <p:sldIdLst>
    <p:sldId id="256" r:id="rId2"/>
    <p:sldId id="257" r:id="rId3"/>
    <p:sldId id="258" r:id="rId4"/>
    <p:sldId id="272" r:id="rId5"/>
    <p:sldId id="283" r:id="rId6"/>
    <p:sldId id="273" r:id="rId7"/>
    <p:sldId id="274" r:id="rId8"/>
    <p:sldId id="260" r:id="rId9"/>
    <p:sldId id="275" r:id="rId10"/>
    <p:sldId id="261" r:id="rId11"/>
    <p:sldId id="276" r:id="rId12"/>
    <p:sldId id="277" r:id="rId13"/>
    <p:sldId id="278" r:id="rId14"/>
    <p:sldId id="262" r:id="rId15"/>
    <p:sldId id="263" r:id="rId16"/>
    <p:sldId id="279" r:id="rId17"/>
    <p:sldId id="264" r:id="rId18"/>
    <p:sldId id="280" r:id="rId19"/>
    <p:sldId id="265" r:id="rId20"/>
    <p:sldId id="281" r:id="rId21"/>
    <p:sldId id="267" r:id="rId22"/>
    <p:sldId id="268" r:id="rId23"/>
    <p:sldId id="282" r:id="rId24"/>
    <p:sldId id="269" r:id="rId25"/>
    <p:sldId id="270" r:id="rId26"/>
    <p:sldId id="271" r:id="rId27"/>
    <p:sldId id="284" r:id="rId28"/>
    <p:sldId id="285" r:id="rId29"/>
    <p:sldId id="287" r:id="rId30"/>
    <p:sldId id="286" r:id="rId31"/>
    <p:sldId id="288" r:id="rId32"/>
    <p:sldId id="289" r:id="rId33"/>
    <p:sldId id="290" r:id="rId34"/>
    <p:sldId id="291" r:id="rId35"/>
    <p:sldId id="293" r:id="rId36"/>
    <p:sldId id="294" r:id="rId37"/>
    <p:sldId id="292" r:id="rId38"/>
    <p:sldId id="295" r:id="rId39"/>
    <p:sldId id="296" r:id="rId40"/>
    <p:sldId id="303" r:id="rId41"/>
    <p:sldId id="297" r:id="rId42"/>
    <p:sldId id="302" r:id="rId43"/>
    <p:sldId id="298" r:id="rId44"/>
    <p:sldId id="299" r:id="rId45"/>
    <p:sldId id="300" r:id="rId46"/>
    <p:sldId id="301" r:id="rId47"/>
    <p:sldId id="304" r:id="rId48"/>
    <p:sldId id="305" r:id="rId49"/>
    <p:sldId id="306" r:id="rId50"/>
    <p:sldId id="307" r:id="rId51"/>
    <p:sldId id="308" r:id="rId52"/>
    <p:sldId id="309" r:id="rId53"/>
    <p:sldId id="310" r:id="rId54"/>
    <p:sldId id="311"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75E58C-5086-44C4-8F50-32C47E05B3F7}" type="doc">
      <dgm:prSet loTypeId="urn:microsoft.com/office/officeart/2005/8/layout/hierarchy1" loCatId="hierarchy" qsTypeId="urn:microsoft.com/office/officeart/2005/8/quickstyle/simple1" qsCatId="simple" csTypeId="urn:microsoft.com/office/officeart/2005/8/colors/colorful1" csCatId="colorful"/>
      <dgm:spPr/>
      <dgm:t>
        <a:bodyPr/>
        <a:lstStyle/>
        <a:p>
          <a:endParaRPr lang="en-US"/>
        </a:p>
      </dgm:t>
    </dgm:pt>
    <dgm:pt modelId="{9520B4C3-7F81-49A0-A22E-DD7499884F91}">
      <dgm:prSet/>
      <dgm:spPr/>
      <dgm:t>
        <a:bodyPr/>
        <a:lstStyle/>
        <a:p>
          <a:r>
            <a:rPr lang="en-US"/>
            <a:t>Humans will live on for eternity</a:t>
          </a:r>
        </a:p>
      </dgm:t>
    </dgm:pt>
    <dgm:pt modelId="{A93DF690-348D-4FDB-B2A6-F1911CFE78E2}" type="parTrans" cxnId="{DC79BD91-C0A7-461A-A66E-3910D5750F1D}">
      <dgm:prSet/>
      <dgm:spPr/>
      <dgm:t>
        <a:bodyPr/>
        <a:lstStyle/>
        <a:p>
          <a:endParaRPr lang="en-US"/>
        </a:p>
      </dgm:t>
    </dgm:pt>
    <dgm:pt modelId="{64B14420-1ED5-4F58-811D-C9C6879F5CD3}" type="sibTrans" cxnId="{DC79BD91-C0A7-461A-A66E-3910D5750F1D}">
      <dgm:prSet/>
      <dgm:spPr/>
      <dgm:t>
        <a:bodyPr/>
        <a:lstStyle/>
        <a:p>
          <a:endParaRPr lang="en-US"/>
        </a:p>
      </dgm:t>
    </dgm:pt>
    <dgm:pt modelId="{BED9EC4F-F9E1-4D3A-BB56-65C5F62FA8A8}">
      <dgm:prSet/>
      <dgm:spPr/>
      <dgm:t>
        <a:bodyPr/>
        <a:lstStyle/>
        <a:p>
          <a:r>
            <a:rPr lang="en-US"/>
            <a:t>Animals do not possess a soul</a:t>
          </a:r>
        </a:p>
      </dgm:t>
    </dgm:pt>
    <dgm:pt modelId="{8DDE9669-040C-48ED-A0BE-99FF19855580}" type="parTrans" cxnId="{346BBBD1-CB1D-4170-8813-447AF5B8E4C3}">
      <dgm:prSet/>
      <dgm:spPr/>
      <dgm:t>
        <a:bodyPr/>
        <a:lstStyle/>
        <a:p>
          <a:endParaRPr lang="en-US"/>
        </a:p>
      </dgm:t>
    </dgm:pt>
    <dgm:pt modelId="{CEC9CEAA-3AAB-483C-968B-A903CC7B216B}" type="sibTrans" cxnId="{346BBBD1-CB1D-4170-8813-447AF5B8E4C3}">
      <dgm:prSet/>
      <dgm:spPr/>
      <dgm:t>
        <a:bodyPr/>
        <a:lstStyle/>
        <a:p>
          <a:endParaRPr lang="en-US"/>
        </a:p>
      </dgm:t>
    </dgm:pt>
    <dgm:pt modelId="{6D44CB0B-1CB7-42D0-BB62-F323E691D27A}" type="pres">
      <dgm:prSet presAssocID="{6875E58C-5086-44C4-8F50-32C47E05B3F7}" presName="hierChild1" presStyleCnt="0">
        <dgm:presLayoutVars>
          <dgm:chPref val="1"/>
          <dgm:dir/>
          <dgm:animOne val="branch"/>
          <dgm:animLvl val="lvl"/>
          <dgm:resizeHandles/>
        </dgm:presLayoutVars>
      </dgm:prSet>
      <dgm:spPr/>
    </dgm:pt>
    <dgm:pt modelId="{0E25DE0E-CB0A-45CF-8DF7-ABC9970D0E7C}" type="pres">
      <dgm:prSet presAssocID="{9520B4C3-7F81-49A0-A22E-DD7499884F91}" presName="hierRoot1" presStyleCnt="0"/>
      <dgm:spPr/>
    </dgm:pt>
    <dgm:pt modelId="{B88DE72D-B2E7-44DD-B633-077C1DD0C7CF}" type="pres">
      <dgm:prSet presAssocID="{9520B4C3-7F81-49A0-A22E-DD7499884F91}" presName="composite" presStyleCnt="0"/>
      <dgm:spPr/>
    </dgm:pt>
    <dgm:pt modelId="{CAA4684F-4D24-4D19-8BA0-1860E2B7BA07}" type="pres">
      <dgm:prSet presAssocID="{9520B4C3-7F81-49A0-A22E-DD7499884F91}" presName="background" presStyleLbl="node0" presStyleIdx="0" presStyleCnt="2"/>
      <dgm:spPr/>
    </dgm:pt>
    <dgm:pt modelId="{0DF2B500-79B5-4081-A14F-F8405A42E0C2}" type="pres">
      <dgm:prSet presAssocID="{9520B4C3-7F81-49A0-A22E-DD7499884F91}" presName="text" presStyleLbl="fgAcc0" presStyleIdx="0" presStyleCnt="2">
        <dgm:presLayoutVars>
          <dgm:chPref val="3"/>
        </dgm:presLayoutVars>
      </dgm:prSet>
      <dgm:spPr/>
    </dgm:pt>
    <dgm:pt modelId="{261C788F-CEBD-44F5-A333-01EEF544CED8}" type="pres">
      <dgm:prSet presAssocID="{9520B4C3-7F81-49A0-A22E-DD7499884F91}" presName="hierChild2" presStyleCnt="0"/>
      <dgm:spPr/>
    </dgm:pt>
    <dgm:pt modelId="{8A538D6E-CFF4-4BE5-99FF-5715E3640202}" type="pres">
      <dgm:prSet presAssocID="{BED9EC4F-F9E1-4D3A-BB56-65C5F62FA8A8}" presName="hierRoot1" presStyleCnt="0"/>
      <dgm:spPr/>
    </dgm:pt>
    <dgm:pt modelId="{19A3F014-E054-4D70-9345-CEF3A0E0918C}" type="pres">
      <dgm:prSet presAssocID="{BED9EC4F-F9E1-4D3A-BB56-65C5F62FA8A8}" presName="composite" presStyleCnt="0"/>
      <dgm:spPr/>
    </dgm:pt>
    <dgm:pt modelId="{3F23FB73-3BF2-4EA5-8A4C-FDFE06D5E69A}" type="pres">
      <dgm:prSet presAssocID="{BED9EC4F-F9E1-4D3A-BB56-65C5F62FA8A8}" presName="background" presStyleLbl="node0" presStyleIdx="1" presStyleCnt="2"/>
      <dgm:spPr/>
    </dgm:pt>
    <dgm:pt modelId="{961D2289-03F5-4E77-A74B-F86949129298}" type="pres">
      <dgm:prSet presAssocID="{BED9EC4F-F9E1-4D3A-BB56-65C5F62FA8A8}" presName="text" presStyleLbl="fgAcc0" presStyleIdx="1" presStyleCnt="2">
        <dgm:presLayoutVars>
          <dgm:chPref val="3"/>
        </dgm:presLayoutVars>
      </dgm:prSet>
      <dgm:spPr/>
    </dgm:pt>
    <dgm:pt modelId="{D674224D-CE75-4080-88AE-43065A61C80A}" type="pres">
      <dgm:prSet presAssocID="{BED9EC4F-F9E1-4D3A-BB56-65C5F62FA8A8}" presName="hierChild2" presStyleCnt="0"/>
      <dgm:spPr/>
    </dgm:pt>
  </dgm:ptLst>
  <dgm:cxnLst>
    <dgm:cxn modelId="{D520E020-3EBE-496B-A961-82A8DCC217CD}" type="presOf" srcId="{9520B4C3-7F81-49A0-A22E-DD7499884F91}" destId="{0DF2B500-79B5-4081-A14F-F8405A42E0C2}" srcOrd="0" destOrd="0" presId="urn:microsoft.com/office/officeart/2005/8/layout/hierarchy1"/>
    <dgm:cxn modelId="{6BC32C4A-6AA5-4F59-9945-C39EEE0B366E}" type="presOf" srcId="{6875E58C-5086-44C4-8F50-32C47E05B3F7}" destId="{6D44CB0B-1CB7-42D0-BB62-F323E691D27A}" srcOrd="0" destOrd="0" presId="urn:microsoft.com/office/officeart/2005/8/layout/hierarchy1"/>
    <dgm:cxn modelId="{DC79BD91-C0A7-461A-A66E-3910D5750F1D}" srcId="{6875E58C-5086-44C4-8F50-32C47E05B3F7}" destId="{9520B4C3-7F81-49A0-A22E-DD7499884F91}" srcOrd="0" destOrd="0" parTransId="{A93DF690-348D-4FDB-B2A6-F1911CFE78E2}" sibTransId="{64B14420-1ED5-4F58-811D-C9C6879F5CD3}"/>
    <dgm:cxn modelId="{E67AB8B9-0077-485D-A44A-20CED3C444ED}" type="presOf" srcId="{BED9EC4F-F9E1-4D3A-BB56-65C5F62FA8A8}" destId="{961D2289-03F5-4E77-A74B-F86949129298}" srcOrd="0" destOrd="0" presId="urn:microsoft.com/office/officeart/2005/8/layout/hierarchy1"/>
    <dgm:cxn modelId="{346BBBD1-CB1D-4170-8813-447AF5B8E4C3}" srcId="{6875E58C-5086-44C4-8F50-32C47E05B3F7}" destId="{BED9EC4F-F9E1-4D3A-BB56-65C5F62FA8A8}" srcOrd="1" destOrd="0" parTransId="{8DDE9669-040C-48ED-A0BE-99FF19855580}" sibTransId="{CEC9CEAA-3AAB-483C-968B-A903CC7B216B}"/>
    <dgm:cxn modelId="{F3956E80-E109-4723-B76F-8DF285215E01}" type="presParOf" srcId="{6D44CB0B-1CB7-42D0-BB62-F323E691D27A}" destId="{0E25DE0E-CB0A-45CF-8DF7-ABC9970D0E7C}" srcOrd="0" destOrd="0" presId="urn:microsoft.com/office/officeart/2005/8/layout/hierarchy1"/>
    <dgm:cxn modelId="{F7847D8B-0B11-4100-8306-C2B3E33365AF}" type="presParOf" srcId="{0E25DE0E-CB0A-45CF-8DF7-ABC9970D0E7C}" destId="{B88DE72D-B2E7-44DD-B633-077C1DD0C7CF}" srcOrd="0" destOrd="0" presId="urn:microsoft.com/office/officeart/2005/8/layout/hierarchy1"/>
    <dgm:cxn modelId="{2B45DA2D-788B-4C1D-8F16-49F28A2AB9A5}" type="presParOf" srcId="{B88DE72D-B2E7-44DD-B633-077C1DD0C7CF}" destId="{CAA4684F-4D24-4D19-8BA0-1860E2B7BA07}" srcOrd="0" destOrd="0" presId="urn:microsoft.com/office/officeart/2005/8/layout/hierarchy1"/>
    <dgm:cxn modelId="{AC4AB8B1-7D79-4B9D-A90A-588A1E549FDB}" type="presParOf" srcId="{B88DE72D-B2E7-44DD-B633-077C1DD0C7CF}" destId="{0DF2B500-79B5-4081-A14F-F8405A42E0C2}" srcOrd="1" destOrd="0" presId="urn:microsoft.com/office/officeart/2005/8/layout/hierarchy1"/>
    <dgm:cxn modelId="{7F3EE2B1-03E7-46FF-8187-47F0CBEF9C77}" type="presParOf" srcId="{0E25DE0E-CB0A-45CF-8DF7-ABC9970D0E7C}" destId="{261C788F-CEBD-44F5-A333-01EEF544CED8}" srcOrd="1" destOrd="0" presId="urn:microsoft.com/office/officeart/2005/8/layout/hierarchy1"/>
    <dgm:cxn modelId="{2170C656-7463-46AC-B9B1-B8D0EEB3EDBF}" type="presParOf" srcId="{6D44CB0B-1CB7-42D0-BB62-F323E691D27A}" destId="{8A538D6E-CFF4-4BE5-99FF-5715E3640202}" srcOrd="1" destOrd="0" presId="urn:microsoft.com/office/officeart/2005/8/layout/hierarchy1"/>
    <dgm:cxn modelId="{E6325F95-D05F-42D9-A2AE-68395BE155DC}" type="presParOf" srcId="{8A538D6E-CFF4-4BE5-99FF-5715E3640202}" destId="{19A3F014-E054-4D70-9345-CEF3A0E0918C}" srcOrd="0" destOrd="0" presId="urn:microsoft.com/office/officeart/2005/8/layout/hierarchy1"/>
    <dgm:cxn modelId="{C94869E9-3C67-4907-84FC-10C2A7891604}" type="presParOf" srcId="{19A3F014-E054-4D70-9345-CEF3A0E0918C}" destId="{3F23FB73-3BF2-4EA5-8A4C-FDFE06D5E69A}" srcOrd="0" destOrd="0" presId="urn:microsoft.com/office/officeart/2005/8/layout/hierarchy1"/>
    <dgm:cxn modelId="{4EDCB6F1-6880-4EF2-BEBD-8066868C29C1}" type="presParOf" srcId="{19A3F014-E054-4D70-9345-CEF3A0E0918C}" destId="{961D2289-03F5-4E77-A74B-F86949129298}" srcOrd="1" destOrd="0" presId="urn:microsoft.com/office/officeart/2005/8/layout/hierarchy1"/>
    <dgm:cxn modelId="{3D65CE5F-32E8-4079-AF1A-B0087F3E03C4}" type="presParOf" srcId="{8A538D6E-CFF4-4BE5-99FF-5715E3640202}" destId="{D674224D-CE75-4080-88AE-43065A61C80A}"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C6CB72-013C-4E77-8CC2-2B6C70293613}" type="doc">
      <dgm:prSet loTypeId="urn:microsoft.com/office/officeart/2005/8/layout/vProcess5" loCatId="process" qsTypeId="urn:microsoft.com/office/officeart/2005/8/quickstyle/simple4" qsCatId="simple" csTypeId="urn:microsoft.com/office/officeart/2005/8/colors/accent2_2" csCatId="accent2"/>
      <dgm:spPr/>
      <dgm:t>
        <a:bodyPr/>
        <a:lstStyle/>
        <a:p>
          <a:endParaRPr lang="en-US"/>
        </a:p>
      </dgm:t>
    </dgm:pt>
    <dgm:pt modelId="{C130FF8A-2E66-47CA-807C-BF6ADA28C5FE}">
      <dgm:prSet/>
      <dgm:spPr/>
      <dgm:t>
        <a:bodyPr/>
        <a:lstStyle/>
        <a:p>
          <a:r>
            <a:rPr lang="en-US"/>
            <a:t>Everlasting</a:t>
          </a:r>
        </a:p>
      </dgm:t>
    </dgm:pt>
    <dgm:pt modelId="{C6EBC220-E306-432F-8F42-945383682929}" type="parTrans" cxnId="{1469CC79-AD8A-425E-AD38-0455FA53E801}">
      <dgm:prSet/>
      <dgm:spPr/>
      <dgm:t>
        <a:bodyPr/>
        <a:lstStyle/>
        <a:p>
          <a:endParaRPr lang="en-US"/>
        </a:p>
      </dgm:t>
    </dgm:pt>
    <dgm:pt modelId="{45EC3AA3-40C0-4354-A2EE-A3730B503396}" type="sibTrans" cxnId="{1469CC79-AD8A-425E-AD38-0455FA53E801}">
      <dgm:prSet/>
      <dgm:spPr/>
      <dgm:t>
        <a:bodyPr/>
        <a:lstStyle/>
        <a:p>
          <a:endParaRPr lang="en-US"/>
        </a:p>
      </dgm:t>
    </dgm:pt>
    <dgm:pt modelId="{51C214AF-FCC7-40BE-81E4-834321905AC1}">
      <dgm:prSet/>
      <dgm:spPr/>
      <dgm:t>
        <a:bodyPr/>
        <a:lstStyle/>
        <a:p>
          <a:r>
            <a:rPr lang="en-US"/>
            <a:t>Without end</a:t>
          </a:r>
        </a:p>
      </dgm:t>
    </dgm:pt>
    <dgm:pt modelId="{A2E4053C-35CF-4201-B239-01AF970486E2}" type="parTrans" cxnId="{A650D406-57F3-4311-940A-8F9F75E8376E}">
      <dgm:prSet/>
      <dgm:spPr/>
      <dgm:t>
        <a:bodyPr/>
        <a:lstStyle/>
        <a:p>
          <a:endParaRPr lang="en-US"/>
        </a:p>
      </dgm:t>
    </dgm:pt>
    <dgm:pt modelId="{A95D4B2E-D832-4244-A4BB-65FD71A6B844}" type="sibTrans" cxnId="{A650D406-57F3-4311-940A-8F9F75E8376E}">
      <dgm:prSet/>
      <dgm:spPr/>
      <dgm:t>
        <a:bodyPr/>
        <a:lstStyle/>
        <a:p>
          <a:endParaRPr lang="en-US"/>
        </a:p>
      </dgm:t>
    </dgm:pt>
    <dgm:pt modelId="{187C2B0E-8500-41A4-BB5E-E7234B2ECB7E}">
      <dgm:prSet/>
      <dgm:spPr/>
      <dgm:t>
        <a:bodyPr/>
        <a:lstStyle/>
        <a:p>
          <a:r>
            <a:rPr lang="en-US"/>
            <a:t>Never to cease</a:t>
          </a:r>
        </a:p>
      </dgm:t>
    </dgm:pt>
    <dgm:pt modelId="{FD8B2D96-B086-4DC6-9D54-7579CACFE975}" type="parTrans" cxnId="{A2C7A396-BDB2-4AF2-B0B5-4F1278E0945D}">
      <dgm:prSet/>
      <dgm:spPr/>
      <dgm:t>
        <a:bodyPr/>
        <a:lstStyle/>
        <a:p>
          <a:endParaRPr lang="en-US"/>
        </a:p>
      </dgm:t>
    </dgm:pt>
    <dgm:pt modelId="{8C4D21C2-06AE-4897-AF2C-4917DD4902B3}" type="sibTrans" cxnId="{A2C7A396-BDB2-4AF2-B0B5-4F1278E0945D}">
      <dgm:prSet/>
      <dgm:spPr/>
      <dgm:t>
        <a:bodyPr/>
        <a:lstStyle/>
        <a:p>
          <a:endParaRPr lang="en-US"/>
        </a:p>
      </dgm:t>
    </dgm:pt>
    <dgm:pt modelId="{DF5C9A3B-B975-47C5-A0A8-7FC261CFB218}">
      <dgm:prSet/>
      <dgm:spPr/>
      <dgm:t>
        <a:bodyPr/>
        <a:lstStyle/>
        <a:p>
          <a:r>
            <a:rPr lang="en-US"/>
            <a:t>Inderterminate as to duration</a:t>
          </a:r>
        </a:p>
      </dgm:t>
    </dgm:pt>
    <dgm:pt modelId="{2C96E659-8E48-4EF2-83EB-D579C6712C3D}" type="parTrans" cxnId="{A024EAE5-835C-468D-A337-CB5C9C81060D}">
      <dgm:prSet/>
      <dgm:spPr/>
      <dgm:t>
        <a:bodyPr/>
        <a:lstStyle/>
        <a:p>
          <a:endParaRPr lang="en-US"/>
        </a:p>
      </dgm:t>
    </dgm:pt>
    <dgm:pt modelId="{5B52DC85-D168-4AED-A600-3ED4C1D6AB89}" type="sibTrans" cxnId="{A024EAE5-835C-468D-A337-CB5C9C81060D}">
      <dgm:prSet/>
      <dgm:spPr/>
      <dgm:t>
        <a:bodyPr/>
        <a:lstStyle/>
        <a:p>
          <a:endParaRPr lang="en-US"/>
        </a:p>
      </dgm:t>
    </dgm:pt>
    <dgm:pt modelId="{0F7DDA1C-0AF1-4CEE-96C0-66AA0F632AC3}" type="pres">
      <dgm:prSet presAssocID="{C5C6CB72-013C-4E77-8CC2-2B6C70293613}" presName="outerComposite" presStyleCnt="0">
        <dgm:presLayoutVars>
          <dgm:chMax val="5"/>
          <dgm:dir/>
          <dgm:resizeHandles val="exact"/>
        </dgm:presLayoutVars>
      </dgm:prSet>
      <dgm:spPr/>
    </dgm:pt>
    <dgm:pt modelId="{2901776F-D3CA-45F0-B752-3778BB12E600}" type="pres">
      <dgm:prSet presAssocID="{C5C6CB72-013C-4E77-8CC2-2B6C70293613}" presName="dummyMaxCanvas" presStyleCnt="0">
        <dgm:presLayoutVars/>
      </dgm:prSet>
      <dgm:spPr/>
    </dgm:pt>
    <dgm:pt modelId="{F3036F3E-9EC6-49AB-8BBF-4A310C001F95}" type="pres">
      <dgm:prSet presAssocID="{C5C6CB72-013C-4E77-8CC2-2B6C70293613}" presName="FourNodes_1" presStyleLbl="node1" presStyleIdx="0" presStyleCnt="4">
        <dgm:presLayoutVars>
          <dgm:bulletEnabled val="1"/>
        </dgm:presLayoutVars>
      </dgm:prSet>
      <dgm:spPr/>
    </dgm:pt>
    <dgm:pt modelId="{A27D69FA-1B8F-4295-B5DF-8D422EB8D42E}" type="pres">
      <dgm:prSet presAssocID="{C5C6CB72-013C-4E77-8CC2-2B6C70293613}" presName="FourNodes_2" presStyleLbl="node1" presStyleIdx="1" presStyleCnt="4">
        <dgm:presLayoutVars>
          <dgm:bulletEnabled val="1"/>
        </dgm:presLayoutVars>
      </dgm:prSet>
      <dgm:spPr/>
    </dgm:pt>
    <dgm:pt modelId="{E06A28FE-28AB-498D-81D8-7767814703B3}" type="pres">
      <dgm:prSet presAssocID="{C5C6CB72-013C-4E77-8CC2-2B6C70293613}" presName="FourNodes_3" presStyleLbl="node1" presStyleIdx="2" presStyleCnt="4">
        <dgm:presLayoutVars>
          <dgm:bulletEnabled val="1"/>
        </dgm:presLayoutVars>
      </dgm:prSet>
      <dgm:spPr/>
    </dgm:pt>
    <dgm:pt modelId="{F905A3AD-81AC-4064-BB41-C3DFC091FB09}" type="pres">
      <dgm:prSet presAssocID="{C5C6CB72-013C-4E77-8CC2-2B6C70293613}" presName="FourNodes_4" presStyleLbl="node1" presStyleIdx="3" presStyleCnt="4">
        <dgm:presLayoutVars>
          <dgm:bulletEnabled val="1"/>
        </dgm:presLayoutVars>
      </dgm:prSet>
      <dgm:spPr/>
    </dgm:pt>
    <dgm:pt modelId="{FF0AE674-C115-4A6F-9DF4-72565E009A76}" type="pres">
      <dgm:prSet presAssocID="{C5C6CB72-013C-4E77-8CC2-2B6C70293613}" presName="FourConn_1-2" presStyleLbl="fgAccFollowNode1" presStyleIdx="0" presStyleCnt="3">
        <dgm:presLayoutVars>
          <dgm:bulletEnabled val="1"/>
        </dgm:presLayoutVars>
      </dgm:prSet>
      <dgm:spPr/>
    </dgm:pt>
    <dgm:pt modelId="{9132B590-86E5-40BC-AA58-FE747F39B14B}" type="pres">
      <dgm:prSet presAssocID="{C5C6CB72-013C-4E77-8CC2-2B6C70293613}" presName="FourConn_2-3" presStyleLbl="fgAccFollowNode1" presStyleIdx="1" presStyleCnt="3">
        <dgm:presLayoutVars>
          <dgm:bulletEnabled val="1"/>
        </dgm:presLayoutVars>
      </dgm:prSet>
      <dgm:spPr/>
    </dgm:pt>
    <dgm:pt modelId="{6614B8B8-0A70-49AC-AA96-7134693CB2AB}" type="pres">
      <dgm:prSet presAssocID="{C5C6CB72-013C-4E77-8CC2-2B6C70293613}" presName="FourConn_3-4" presStyleLbl="fgAccFollowNode1" presStyleIdx="2" presStyleCnt="3">
        <dgm:presLayoutVars>
          <dgm:bulletEnabled val="1"/>
        </dgm:presLayoutVars>
      </dgm:prSet>
      <dgm:spPr/>
    </dgm:pt>
    <dgm:pt modelId="{90EAB5F2-AB28-441C-9A7E-BE18B50207AE}" type="pres">
      <dgm:prSet presAssocID="{C5C6CB72-013C-4E77-8CC2-2B6C70293613}" presName="FourNodes_1_text" presStyleLbl="node1" presStyleIdx="3" presStyleCnt="4">
        <dgm:presLayoutVars>
          <dgm:bulletEnabled val="1"/>
        </dgm:presLayoutVars>
      </dgm:prSet>
      <dgm:spPr/>
    </dgm:pt>
    <dgm:pt modelId="{1CF8884E-5BE2-48DF-B79B-27509D8241EE}" type="pres">
      <dgm:prSet presAssocID="{C5C6CB72-013C-4E77-8CC2-2B6C70293613}" presName="FourNodes_2_text" presStyleLbl="node1" presStyleIdx="3" presStyleCnt="4">
        <dgm:presLayoutVars>
          <dgm:bulletEnabled val="1"/>
        </dgm:presLayoutVars>
      </dgm:prSet>
      <dgm:spPr/>
    </dgm:pt>
    <dgm:pt modelId="{DF8A8462-E146-4082-97E2-FB60B0098DC8}" type="pres">
      <dgm:prSet presAssocID="{C5C6CB72-013C-4E77-8CC2-2B6C70293613}" presName="FourNodes_3_text" presStyleLbl="node1" presStyleIdx="3" presStyleCnt="4">
        <dgm:presLayoutVars>
          <dgm:bulletEnabled val="1"/>
        </dgm:presLayoutVars>
      </dgm:prSet>
      <dgm:spPr/>
    </dgm:pt>
    <dgm:pt modelId="{0E09EFDD-D847-4C97-9995-C4CC6BDB9EEF}" type="pres">
      <dgm:prSet presAssocID="{C5C6CB72-013C-4E77-8CC2-2B6C70293613}" presName="FourNodes_4_text" presStyleLbl="node1" presStyleIdx="3" presStyleCnt="4">
        <dgm:presLayoutVars>
          <dgm:bulletEnabled val="1"/>
        </dgm:presLayoutVars>
      </dgm:prSet>
      <dgm:spPr/>
    </dgm:pt>
  </dgm:ptLst>
  <dgm:cxnLst>
    <dgm:cxn modelId="{4E615202-D7D7-4288-9D55-6F0580F724F6}" type="presOf" srcId="{51C214AF-FCC7-40BE-81E4-834321905AC1}" destId="{1CF8884E-5BE2-48DF-B79B-27509D8241EE}" srcOrd="1" destOrd="0" presId="urn:microsoft.com/office/officeart/2005/8/layout/vProcess5"/>
    <dgm:cxn modelId="{A650D406-57F3-4311-940A-8F9F75E8376E}" srcId="{C5C6CB72-013C-4E77-8CC2-2B6C70293613}" destId="{51C214AF-FCC7-40BE-81E4-834321905AC1}" srcOrd="1" destOrd="0" parTransId="{A2E4053C-35CF-4201-B239-01AF970486E2}" sibTransId="{A95D4B2E-D832-4244-A4BB-65FD71A6B844}"/>
    <dgm:cxn modelId="{A9F7A30E-A03D-472C-A677-32C6F311E290}" type="presOf" srcId="{187C2B0E-8500-41A4-BB5E-E7234B2ECB7E}" destId="{DF8A8462-E146-4082-97E2-FB60B0098DC8}" srcOrd="1" destOrd="0" presId="urn:microsoft.com/office/officeart/2005/8/layout/vProcess5"/>
    <dgm:cxn modelId="{DD04771F-98D8-4D38-B7AA-404833CD00A4}" type="presOf" srcId="{C130FF8A-2E66-47CA-807C-BF6ADA28C5FE}" destId="{90EAB5F2-AB28-441C-9A7E-BE18B50207AE}" srcOrd="1" destOrd="0" presId="urn:microsoft.com/office/officeart/2005/8/layout/vProcess5"/>
    <dgm:cxn modelId="{A31A2B28-45CF-49D6-8AA3-724867C0CE17}" type="presOf" srcId="{45EC3AA3-40C0-4354-A2EE-A3730B503396}" destId="{FF0AE674-C115-4A6F-9DF4-72565E009A76}" srcOrd="0" destOrd="0" presId="urn:microsoft.com/office/officeart/2005/8/layout/vProcess5"/>
    <dgm:cxn modelId="{ABD47732-7AE8-44FB-BA3D-01E2D55CB37C}" type="presOf" srcId="{A95D4B2E-D832-4244-A4BB-65FD71A6B844}" destId="{9132B590-86E5-40BC-AA58-FE747F39B14B}" srcOrd="0" destOrd="0" presId="urn:microsoft.com/office/officeart/2005/8/layout/vProcess5"/>
    <dgm:cxn modelId="{1469CC79-AD8A-425E-AD38-0455FA53E801}" srcId="{C5C6CB72-013C-4E77-8CC2-2B6C70293613}" destId="{C130FF8A-2E66-47CA-807C-BF6ADA28C5FE}" srcOrd="0" destOrd="0" parTransId="{C6EBC220-E306-432F-8F42-945383682929}" sibTransId="{45EC3AA3-40C0-4354-A2EE-A3730B503396}"/>
    <dgm:cxn modelId="{71EB8F83-BC7A-446E-9F53-12E68A4DD1B3}" type="presOf" srcId="{DF5C9A3B-B975-47C5-A0A8-7FC261CFB218}" destId="{F905A3AD-81AC-4064-BB41-C3DFC091FB09}" srcOrd="0" destOrd="0" presId="urn:microsoft.com/office/officeart/2005/8/layout/vProcess5"/>
    <dgm:cxn modelId="{7432B683-975A-4D9C-A9E7-3006C192DF55}" type="presOf" srcId="{C5C6CB72-013C-4E77-8CC2-2B6C70293613}" destId="{0F7DDA1C-0AF1-4CEE-96C0-66AA0F632AC3}" srcOrd="0" destOrd="0" presId="urn:microsoft.com/office/officeart/2005/8/layout/vProcess5"/>
    <dgm:cxn modelId="{395BDB94-057B-432A-91C3-F6583A20FE16}" type="presOf" srcId="{8C4D21C2-06AE-4897-AF2C-4917DD4902B3}" destId="{6614B8B8-0A70-49AC-AA96-7134693CB2AB}" srcOrd="0" destOrd="0" presId="urn:microsoft.com/office/officeart/2005/8/layout/vProcess5"/>
    <dgm:cxn modelId="{A2C7A396-BDB2-4AF2-B0B5-4F1278E0945D}" srcId="{C5C6CB72-013C-4E77-8CC2-2B6C70293613}" destId="{187C2B0E-8500-41A4-BB5E-E7234B2ECB7E}" srcOrd="2" destOrd="0" parTransId="{FD8B2D96-B086-4DC6-9D54-7579CACFE975}" sibTransId="{8C4D21C2-06AE-4897-AF2C-4917DD4902B3}"/>
    <dgm:cxn modelId="{3ED5439F-1D0A-4AB9-B797-2CB70EE54F82}" type="presOf" srcId="{C130FF8A-2E66-47CA-807C-BF6ADA28C5FE}" destId="{F3036F3E-9EC6-49AB-8BBF-4A310C001F95}" srcOrd="0" destOrd="0" presId="urn:microsoft.com/office/officeart/2005/8/layout/vProcess5"/>
    <dgm:cxn modelId="{B35994A3-918B-40EC-902B-D89E68368FE6}" type="presOf" srcId="{187C2B0E-8500-41A4-BB5E-E7234B2ECB7E}" destId="{E06A28FE-28AB-498D-81D8-7767814703B3}" srcOrd="0" destOrd="0" presId="urn:microsoft.com/office/officeart/2005/8/layout/vProcess5"/>
    <dgm:cxn modelId="{6B7EDED7-4599-4F99-A78E-F69E973228A7}" type="presOf" srcId="{DF5C9A3B-B975-47C5-A0A8-7FC261CFB218}" destId="{0E09EFDD-D847-4C97-9995-C4CC6BDB9EEF}" srcOrd="1" destOrd="0" presId="urn:microsoft.com/office/officeart/2005/8/layout/vProcess5"/>
    <dgm:cxn modelId="{A024EAE5-835C-468D-A337-CB5C9C81060D}" srcId="{C5C6CB72-013C-4E77-8CC2-2B6C70293613}" destId="{DF5C9A3B-B975-47C5-A0A8-7FC261CFB218}" srcOrd="3" destOrd="0" parTransId="{2C96E659-8E48-4EF2-83EB-D579C6712C3D}" sibTransId="{5B52DC85-D168-4AED-A600-3ED4C1D6AB89}"/>
    <dgm:cxn modelId="{3A06BAEC-FC9D-4EF4-8694-D3D9FD362CFA}" type="presOf" srcId="{51C214AF-FCC7-40BE-81E4-834321905AC1}" destId="{A27D69FA-1B8F-4295-B5DF-8D422EB8D42E}" srcOrd="0" destOrd="0" presId="urn:microsoft.com/office/officeart/2005/8/layout/vProcess5"/>
    <dgm:cxn modelId="{E42FEC73-D0CC-4791-9582-6C75A024B842}" type="presParOf" srcId="{0F7DDA1C-0AF1-4CEE-96C0-66AA0F632AC3}" destId="{2901776F-D3CA-45F0-B752-3778BB12E600}" srcOrd="0" destOrd="0" presId="urn:microsoft.com/office/officeart/2005/8/layout/vProcess5"/>
    <dgm:cxn modelId="{17EEB6DF-F6ED-46A7-967B-9F9E922060C3}" type="presParOf" srcId="{0F7DDA1C-0AF1-4CEE-96C0-66AA0F632AC3}" destId="{F3036F3E-9EC6-49AB-8BBF-4A310C001F95}" srcOrd="1" destOrd="0" presId="urn:microsoft.com/office/officeart/2005/8/layout/vProcess5"/>
    <dgm:cxn modelId="{F72333E7-5616-4CE4-B43C-D2CAE0813989}" type="presParOf" srcId="{0F7DDA1C-0AF1-4CEE-96C0-66AA0F632AC3}" destId="{A27D69FA-1B8F-4295-B5DF-8D422EB8D42E}" srcOrd="2" destOrd="0" presId="urn:microsoft.com/office/officeart/2005/8/layout/vProcess5"/>
    <dgm:cxn modelId="{1FBE0808-4509-4AB4-8C48-5C28E2D8FF02}" type="presParOf" srcId="{0F7DDA1C-0AF1-4CEE-96C0-66AA0F632AC3}" destId="{E06A28FE-28AB-498D-81D8-7767814703B3}" srcOrd="3" destOrd="0" presId="urn:microsoft.com/office/officeart/2005/8/layout/vProcess5"/>
    <dgm:cxn modelId="{03CDBADB-2B1F-4AFB-9F46-99707F15BCA2}" type="presParOf" srcId="{0F7DDA1C-0AF1-4CEE-96C0-66AA0F632AC3}" destId="{F905A3AD-81AC-4064-BB41-C3DFC091FB09}" srcOrd="4" destOrd="0" presId="urn:microsoft.com/office/officeart/2005/8/layout/vProcess5"/>
    <dgm:cxn modelId="{3D5AF9E7-A52B-4FC8-93BA-8773526876BC}" type="presParOf" srcId="{0F7DDA1C-0AF1-4CEE-96C0-66AA0F632AC3}" destId="{FF0AE674-C115-4A6F-9DF4-72565E009A76}" srcOrd="5" destOrd="0" presId="urn:microsoft.com/office/officeart/2005/8/layout/vProcess5"/>
    <dgm:cxn modelId="{514E4E7C-4CB9-49B0-96F4-44B164196CD0}" type="presParOf" srcId="{0F7DDA1C-0AF1-4CEE-96C0-66AA0F632AC3}" destId="{9132B590-86E5-40BC-AA58-FE747F39B14B}" srcOrd="6" destOrd="0" presId="urn:microsoft.com/office/officeart/2005/8/layout/vProcess5"/>
    <dgm:cxn modelId="{269B275C-0693-44BF-9DAA-8364C77D7DA9}" type="presParOf" srcId="{0F7DDA1C-0AF1-4CEE-96C0-66AA0F632AC3}" destId="{6614B8B8-0A70-49AC-AA96-7134693CB2AB}" srcOrd="7" destOrd="0" presId="urn:microsoft.com/office/officeart/2005/8/layout/vProcess5"/>
    <dgm:cxn modelId="{6E65A513-E692-47E9-BC78-553A0A0CEA6B}" type="presParOf" srcId="{0F7DDA1C-0AF1-4CEE-96C0-66AA0F632AC3}" destId="{90EAB5F2-AB28-441C-9A7E-BE18B50207AE}" srcOrd="8" destOrd="0" presId="urn:microsoft.com/office/officeart/2005/8/layout/vProcess5"/>
    <dgm:cxn modelId="{F732F361-3F2E-44FF-84AF-13EF30055C0D}" type="presParOf" srcId="{0F7DDA1C-0AF1-4CEE-96C0-66AA0F632AC3}" destId="{1CF8884E-5BE2-48DF-B79B-27509D8241EE}" srcOrd="9" destOrd="0" presId="urn:microsoft.com/office/officeart/2005/8/layout/vProcess5"/>
    <dgm:cxn modelId="{8C7D4518-F40A-43D7-98AD-270A856C66B2}" type="presParOf" srcId="{0F7DDA1C-0AF1-4CEE-96C0-66AA0F632AC3}" destId="{DF8A8462-E146-4082-97E2-FB60B0098DC8}" srcOrd="10" destOrd="0" presId="urn:microsoft.com/office/officeart/2005/8/layout/vProcess5"/>
    <dgm:cxn modelId="{132784CE-EA1C-45FF-A2F1-D3F6497AF8ED}" type="presParOf" srcId="{0F7DDA1C-0AF1-4CEE-96C0-66AA0F632AC3}" destId="{0E09EFDD-D847-4C97-9995-C4CC6BDB9EEF}"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4684F-4D24-4D19-8BA0-1860E2B7BA07}">
      <dsp:nvSpPr>
        <dsp:cNvPr id="0" name=""/>
        <dsp:cNvSpPr/>
      </dsp:nvSpPr>
      <dsp:spPr>
        <a:xfrm>
          <a:off x="1209" y="122113"/>
          <a:ext cx="4244392" cy="269518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F2B500-79B5-4081-A14F-F8405A42E0C2}">
      <dsp:nvSpPr>
        <dsp:cNvPr id="0" name=""/>
        <dsp:cNvSpPr/>
      </dsp:nvSpPr>
      <dsp:spPr>
        <a:xfrm>
          <a:off x="472808" y="570133"/>
          <a:ext cx="4244392" cy="269518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en-US" sz="5100" kern="1200"/>
            <a:t>Humans will live on for eternity</a:t>
          </a:r>
        </a:p>
      </dsp:txBody>
      <dsp:txXfrm>
        <a:off x="551747" y="649072"/>
        <a:ext cx="4086514" cy="2537310"/>
      </dsp:txXfrm>
    </dsp:sp>
    <dsp:sp modelId="{3F23FB73-3BF2-4EA5-8A4C-FDFE06D5E69A}">
      <dsp:nvSpPr>
        <dsp:cNvPr id="0" name=""/>
        <dsp:cNvSpPr/>
      </dsp:nvSpPr>
      <dsp:spPr>
        <a:xfrm>
          <a:off x="5188799" y="122113"/>
          <a:ext cx="4244392" cy="269518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1D2289-03F5-4E77-A74B-F86949129298}">
      <dsp:nvSpPr>
        <dsp:cNvPr id="0" name=""/>
        <dsp:cNvSpPr/>
      </dsp:nvSpPr>
      <dsp:spPr>
        <a:xfrm>
          <a:off x="5660398" y="570133"/>
          <a:ext cx="4244392" cy="269518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en-US" sz="5100" kern="1200"/>
            <a:t>Animals do not possess a soul</a:t>
          </a:r>
        </a:p>
      </dsp:txBody>
      <dsp:txXfrm>
        <a:off x="5739337" y="649072"/>
        <a:ext cx="4086514" cy="2537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36F3E-9EC6-49AB-8BBF-4A310C001F95}">
      <dsp:nvSpPr>
        <dsp:cNvPr id="0" name=""/>
        <dsp:cNvSpPr/>
      </dsp:nvSpPr>
      <dsp:spPr>
        <a:xfrm>
          <a:off x="0" y="0"/>
          <a:ext cx="4995193" cy="1225634"/>
        </a:xfrm>
        <a:prstGeom prst="roundRect">
          <a:avLst>
            <a:gd name="adj" fmla="val 10000"/>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Everlasting</a:t>
          </a:r>
        </a:p>
      </dsp:txBody>
      <dsp:txXfrm>
        <a:off x="35898" y="35898"/>
        <a:ext cx="3569071" cy="1153838"/>
      </dsp:txXfrm>
    </dsp:sp>
    <dsp:sp modelId="{A27D69FA-1B8F-4295-B5DF-8D422EB8D42E}">
      <dsp:nvSpPr>
        <dsp:cNvPr id="0" name=""/>
        <dsp:cNvSpPr/>
      </dsp:nvSpPr>
      <dsp:spPr>
        <a:xfrm>
          <a:off x="418347" y="1448476"/>
          <a:ext cx="4995193" cy="1225634"/>
        </a:xfrm>
        <a:prstGeom prst="roundRect">
          <a:avLst>
            <a:gd name="adj" fmla="val 10000"/>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Without end</a:t>
          </a:r>
        </a:p>
      </dsp:txBody>
      <dsp:txXfrm>
        <a:off x="454245" y="1484374"/>
        <a:ext cx="3708387" cy="1153838"/>
      </dsp:txXfrm>
    </dsp:sp>
    <dsp:sp modelId="{E06A28FE-28AB-498D-81D8-7767814703B3}">
      <dsp:nvSpPr>
        <dsp:cNvPr id="0" name=""/>
        <dsp:cNvSpPr/>
      </dsp:nvSpPr>
      <dsp:spPr>
        <a:xfrm>
          <a:off x="830450" y="2896953"/>
          <a:ext cx="4995193" cy="1225634"/>
        </a:xfrm>
        <a:prstGeom prst="roundRect">
          <a:avLst>
            <a:gd name="adj" fmla="val 10000"/>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Never to cease</a:t>
          </a:r>
        </a:p>
      </dsp:txBody>
      <dsp:txXfrm>
        <a:off x="866348" y="2932851"/>
        <a:ext cx="3714631" cy="1153838"/>
      </dsp:txXfrm>
    </dsp:sp>
    <dsp:sp modelId="{F905A3AD-81AC-4064-BB41-C3DFC091FB09}">
      <dsp:nvSpPr>
        <dsp:cNvPr id="0" name=""/>
        <dsp:cNvSpPr/>
      </dsp:nvSpPr>
      <dsp:spPr>
        <a:xfrm>
          <a:off x="1248798" y="4345430"/>
          <a:ext cx="4995193" cy="1225634"/>
        </a:xfrm>
        <a:prstGeom prst="roundRect">
          <a:avLst>
            <a:gd name="adj" fmla="val 10000"/>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Inderterminate as to duration</a:t>
          </a:r>
        </a:p>
      </dsp:txBody>
      <dsp:txXfrm>
        <a:off x="1284696" y="4381328"/>
        <a:ext cx="3708387" cy="1153838"/>
      </dsp:txXfrm>
    </dsp:sp>
    <dsp:sp modelId="{FF0AE674-C115-4A6F-9DF4-72565E009A76}">
      <dsp:nvSpPr>
        <dsp:cNvPr id="0" name=""/>
        <dsp:cNvSpPr/>
      </dsp:nvSpPr>
      <dsp:spPr>
        <a:xfrm>
          <a:off x="4198531" y="938724"/>
          <a:ext cx="796662" cy="796662"/>
        </a:xfrm>
        <a:prstGeom prst="downArrow">
          <a:avLst>
            <a:gd name="adj1" fmla="val 55000"/>
            <a:gd name="adj2" fmla="val 45000"/>
          </a:avLst>
        </a:prstGeom>
        <a:solidFill>
          <a:schemeClr val="accent2">
            <a:alpha val="90000"/>
            <a:tint val="40000"/>
            <a:hueOff val="0"/>
            <a:satOff val="0"/>
            <a:lumOff val="0"/>
            <a:alphaOff val="0"/>
          </a:schemeClr>
        </a:solidFill>
        <a:ln w="9525" cap="rnd"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377780" y="938724"/>
        <a:ext cx="438164" cy="599488"/>
      </dsp:txXfrm>
    </dsp:sp>
    <dsp:sp modelId="{9132B590-86E5-40BC-AA58-FE747F39B14B}">
      <dsp:nvSpPr>
        <dsp:cNvPr id="0" name=""/>
        <dsp:cNvSpPr/>
      </dsp:nvSpPr>
      <dsp:spPr>
        <a:xfrm>
          <a:off x="4616878" y="2387201"/>
          <a:ext cx="796662" cy="796662"/>
        </a:xfrm>
        <a:prstGeom prst="downArrow">
          <a:avLst>
            <a:gd name="adj1" fmla="val 55000"/>
            <a:gd name="adj2" fmla="val 45000"/>
          </a:avLst>
        </a:prstGeom>
        <a:solidFill>
          <a:schemeClr val="accent2">
            <a:alpha val="90000"/>
            <a:tint val="40000"/>
            <a:hueOff val="0"/>
            <a:satOff val="0"/>
            <a:lumOff val="0"/>
            <a:alphaOff val="0"/>
          </a:schemeClr>
        </a:solidFill>
        <a:ln w="9525" cap="rnd"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796127" y="2387201"/>
        <a:ext cx="438164" cy="599488"/>
      </dsp:txXfrm>
    </dsp:sp>
    <dsp:sp modelId="{6614B8B8-0A70-49AC-AA96-7134693CB2AB}">
      <dsp:nvSpPr>
        <dsp:cNvPr id="0" name=""/>
        <dsp:cNvSpPr/>
      </dsp:nvSpPr>
      <dsp:spPr>
        <a:xfrm>
          <a:off x="5028982" y="3835678"/>
          <a:ext cx="796662" cy="796662"/>
        </a:xfrm>
        <a:prstGeom prst="downArrow">
          <a:avLst>
            <a:gd name="adj1" fmla="val 55000"/>
            <a:gd name="adj2" fmla="val 45000"/>
          </a:avLst>
        </a:prstGeom>
        <a:solidFill>
          <a:schemeClr val="accent2">
            <a:alpha val="90000"/>
            <a:tint val="40000"/>
            <a:hueOff val="0"/>
            <a:satOff val="0"/>
            <a:lumOff val="0"/>
            <a:alphaOff val="0"/>
          </a:schemeClr>
        </a:solidFill>
        <a:ln w="9525" cap="rnd"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208231" y="3835678"/>
        <a:ext cx="438164" cy="59948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44E618-631D-4CEE-8067-60ED8358772C}" type="datetimeFigureOut">
              <a:rPr lang="en-US" smtClean="0"/>
              <a:t>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D77F7-E81C-4DC6-8DEF-300391D576E0}" type="slidenum">
              <a:rPr lang="en-US" smtClean="0"/>
              <a:t>‹#›</a:t>
            </a:fld>
            <a:endParaRPr lang="en-US"/>
          </a:p>
        </p:txBody>
      </p:sp>
    </p:spTree>
    <p:extLst>
      <p:ext uri="{BB962C8B-B14F-4D97-AF65-F5344CB8AC3E}">
        <p14:creationId xmlns:p14="http://schemas.microsoft.com/office/powerpoint/2010/main" val="2319761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places his spirit and soul into the new body</a:t>
            </a:r>
          </a:p>
        </p:txBody>
      </p:sp>
      <p:sp>
        <p:nvSpPr>
          <p:cNvPr id="4" name="Slide Number Placeholder 3"/>
          <p:cNvSpPr>
            <a:spLocks noGrp="1"/>
          </p:cNvSpPr>
          <p:nvPr>
            <p:ph type="sldNum" sz="quarter" idx="5"/>
          </p:nvPr>
        </p:nvSpPr>
        <p:spPr/>
        <p:txBody>
          <a:bodyPr/>
          <a:lstStyle/>
          <a:p>
            <a:fld id="{10AD77F7-E81C-4DC6-8DEF-300391D576E0}" type="slidenum">
              <a:rPr lang="en-US" smtClean="0"/>
              <a:t>3</a:t>
            </a:fld>
            <a:endParaRPr lang="en-US"/>
          </a:p>
        </p:txBody>
      </p:sp>
    </p:spTree>
    <p:extLst>
      <p:ext uri="{BB962C8B-B14F-4D97-AF65-F5344CB8AC3E}">
        <p14:creationId xmlns:p14="http://schemas.microsoft.com/office/powerpoint/2010/main" val="3908268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Death and Hades will be overcome on that day</a:t>
            </a:r>
          </a:p>
          <a:p>
            <a:r>
              <a:rPr lang="en-US" dirty="0"/>
              <a:t>Both will come to an end on the day of judgment</a:t>
            </a:r>
          </a:p>
          <a:p>
            <a:r>
              <a:rPr lang="en-US" dirty="0" err="1"/>
              <a:t>Question?What</a:t>
            </a:r>
            <a:r>
              <a:rPr lang="en-US" dirty="0"/>
              <a:t> happens to those of us who are still alive?</a:t>
            </a:r>
          </a:p>
          <a:p>
            <a:r>
              <a:rPr lang="en-US" dirty="0"/>
              <a:t> - the living will be changed into an incorruptible body</a:t>
            </a:r>
          </a:p>
        </p:txBody>
      </p:sp>
      <p:sp>
        <p:nvSpPr>
          <p:cNvPr id="4" name="Slide Number Placeholder 3"/>
          <p:cNvSpPr>
            <a:spLocks noGrp="1"/>
          </p:cNvSpPr>
          <p:nvPr>
            <p:ph type="sldNum" sz="quarter" idx="5"/>
          </p:nvPr>
        </p:nvSpPr>
        <p:spPr/>
        <p:txBody>
          <a:bodyPr/>
          <a:lstStyle/>
          <a:p>
            <a:fld id="{10AD77F7-E81C-4DC6-8DEF-300391D576E0}" type="slidenum">
              <a:rPr lang="en-US" smtClean="0"/>
              <a:t>27</a:t>
            </a:fld>
            <a:endParaRPr lang="en-US"/>
          </a:p>
        </p:txBody>
      </p:sp>
    </p:spTree>
    <p:extLst>
      <p:ext uri="{BB962C8B-B14F-4D97-AF65-F5344CB8AC3E}">
        <p14:creationId xmlns:p14="http://schemas.microsoft.com/office/powerpoint/2010/main" val="3758456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humanity will be gathered for judgment</a:t>
            </a:r>
          </a:p>
          <a:p>
            <a:r>
              <a:rPr lang="en-US" dirty="0"/>
              <a:t>, 2 Corinthians 5:10</a:t>
            </a:r>
          </a:p>
        </p:txBody>
      </p:sp>
      <p:sp>
        <p:nvSpPr>
          <p:cNvPr id="4" name="Slide Number Placeholder 3"/>
          <p:cNvSpPr>
            <a:spLocks noGrp="1"/>
          </p:cNvSpPr>
          <p:nvPr>
            <p:ph type="sldNum" sz="quarter" idx="5"/>
          </p:nvPr>
        </p:nvSpPr>
        <p:spPr/>
        <p:txBody>
          <a:bodyPr/>
          <a:lstStyle/>
          <a:p>
            <a:fld id="{10AD77F7-E81C-4DC6-8DEF-300391D576E0}" type="slidenum">
              <a:rPr lang="en-US" smtClean="0"/>
              <a:t>28</a:t>
            </a:fld>
            <a:endParaRPr lang="en-US"/>
          </a:p>
        </p:txBody>
      </p:sp>
    </p:spTree>
    <p:extLst>
      <p:ext uri="{BB962C8B-B14F-4D97-AF65-F5344CB8AC3E}">
        <p14:creationId xmlns:p14="http://schemas.microsoft.com/office/powerpoint/2010/main" val="2431727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Judgment Day – its not a trial, but more a pronouncement of judgment, sentencing</a:t>
            </a:r>
          </a:p>
        </p:txBody>
      </p:sp>
      <p:sp>
        <p:nvSpPr>
          <p:cNvPr id="4" name="Slide Number Placeholder 3"/>
          <p:cNvSpPr>
            <a:spLocks noGrp="1"/>
          </p:cNvSpPr>
          <p:nvPr>
            <p:ph type="sldNum" sz="quarter" idx="5"/>
          </p:nvPr>
        </p:nvSpPr>
        <p:spPr/>
        <p:txBody>
          <a:bodyPr/>
          <a:lstStyle/>
          <a:p>
            <a:fld id="{10AD77F7-E81C-4DC6-8DEF-300391D576E0}" type="slidenum">
              <a:rPr lang="en-US" smtClean="0"/>
              <a:t>30</a:t>
            </a:fld>
            <a:endParaRPr lang="en-US"/>
          </a:p>
        </p:txBody>
      </p:sp>
    </p:spTree>
    <p:extLst>
      <p:ext uri="{BB962C8B-B14F-4D97-AF65-F5344CB8AC3E}">
        <p14:creationId xmlns:p14="http://schemas.microsoft.com/office/powerpoint/2010/main" val="2577315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How long will hell last? Revelation 14:11 – “And the smoke of their torment </a:t>
            </a:r>
            <a:r>
              <a:rPr lang="en-US" dirty="0" err="1"/>
              <a:t>ascendeth</a:t>
            </a:r>
            <a:r>
              <a:rPr lang="en-US" dirty="0"/>
              <a:t> forever and ever and they have no rest day or night…”</a:t>
            </a:r>
          </a:p>
        </p:txBody>
      </p:sp>
      <p:sp>
        <p:nvSpPr>
          <p:cNvPr id="4" name="Slide Number Placeholder 3"/>
          <p:cNvSpPr>
            <a:spLocks noGrp="1"/>
          </p:cNvSpPr>
          <p:nvPr>
            <p:ph type="sldNum" sz="quarter" idx="5"/>
          </p:nvPr>
        </p:nvSpPr>
        <p:spPr/>
        <p:txBody>
          <a:bodyPr/>
          <a:lstStyle/>
          <a:p>
            <a:fld id="{10AD77F7-E81C-4DC6-8DEF-300391D576E0}" type="slidenum">
              <a:rPr lang="en-US" smtClean="0"/>
              <a:t>36</a:t>
            </a:fld>
            <a:endParaRPr lang="en-US"/>
          </a:p>
        </p:txBody>
      </p:sp>
    </p:spTree>
    <p:extLst>
      <p:ext uri="{BB962C8B-B14F-4D97-AF65-F5344CB8AC3E}">
        <p14:creationId xmlns:p14="http://schemas.microsoft.com/office/powerpoint/2010/main" val="1936731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Corinthians 15:41-58</a:t>
            </a:r>
          </a:p>
          <a:p>
            <a:r>
              <a:rPr lang="en-US" dirty="0"/>
              <a:t>John 14:1-3</a:t>
            </a:r>
          </a:p>
          <a:p>
            <a:r>
              <a:rPr lang="en-US" dirty="0"/>
              <a:t>1. Rapture 2. Great Tribulation 3. Battle of Armageddon 4. Second Coming of Christ 5. The </a:t>
            </a:r>
            <a:r>
              <a:rPr lang="en-US" dirty="0" err="1"/>
              <a:t>Millenium</a:t>
            </a:r>
            <a:r>
              <a:rPr lang="en-US" dirty="0"/>
              <a:t> 6. New Heavens and New Earth</a:t>
            </a:r>
          </a:p>
        </p:txBody>
      </p:sp>
      <p:sp>
        <p:nvSpPr>
          <p:cNvPr id="4" name="Slide Number Placeholder 3"/>
          <p:cNvSpPr>
            <a:spLocks noGrp="1"/>
          </p:cNvSpPr>
          <p:nvPr>
            <p:ph type="sldNum" sz="quarter" idx="5"/>
          </p:nvPr>
        </p:nvSpPr>
        <p:spPr/>
        <p:txBody>
          <a:bodyPr/>
          <a:lstStyle/>
          <a:p>
            <a:fld id="{10AD77F7-E81C-4DC6-8DEF-300391D576E0}" type="slidenum">
              <a:rPr lang="en-US" smtClean="0"/>
              <a:t>41</a:t>
            </a:fld>
            <a:endParaRPr lang="en-US"/>
          </a:p>
        </p:txBody>
      </p:sp>
    </p:spTree>
    <p:extLst>
      <p:ext uri="{BB962C8B-B14F-4D97-AF65-F5344CB8AC3E}">
        <p14:creationId xmlns:p14="http://schemas.microsoft.com/office/powerpoint/2010/main" val="3024325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Thessalonians 5:4 – a thief in the night</a:t>
            </a:r>
          </a:p>
        </p:txBody>
      </p:sp>
      <p:sp>
        <p:nvSpPr>
          <p:cNvPr id="4" name="Slide Number Placeholder 3"/>
          <p:cNvSpPr>
            <a:spLocks noGrp="1"/>
          </p:cNvSpPr>
          <p:nvPr>
            <p:ph type="sldNum" sz="quarter" idx="5"/>
          </p:nvPr>
        </p:nvSpPr>
        <p:spPr/>
        <p:txBody>
          <a:bodyPr/>
          <a:lstStyle/>
          <a:p>
            <a:fld id="{10AD77F7-E81C-4DC6-8DEF-300391D576E0}" type="slidenum">
              <a:rPr lang="en-US" smtClean="0"/>
              <a:t>42</a:t>
            </a:fld>
            <a:endParaRPr lang="en-US"/>
          </a:p>
        </p:txBody>
      </p:sp>
    </p:spTree>
    <p:extLst>
      <p:ext uri="{BB962C8B-B14F-4D97-AF65-F5344CB8AC3E}">
        <p14:creationId xmlns:p14="http://schemas.microsoft.com/office/powerpoint/2010/main" val="1241258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AD77F7-E81C-4DC6-8DEF-300391D576E0}" type="slidenum">
              <a:rPr lang="en-US" smtClean="0"/>
              <a:t>8</a:t>
            </a:fld>
            <a:endParaRPr lang="en-US"/>
          </a:p>
        </p:txBody>
      </p:sp>
    </p:spTree>
    <p:extLst>
      <p:ext uri="{BB962C8B-B14F-4D97-AF65-F5344CB8AC3E}">
        <p14:creationId xmlns:p14="http://schemas.microsoft.com/office/powerpoint/2010/main" val="1148690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we are going to get a lasting body</a:t>
            </a:r>
          </a:p>
        </p:txBody>
      </p:sp>
      <p:sp>
        <p:nvSpPr>
          <p:cNvPr id="4" name="Slide Number Placeholder 3"/>
          <p:cNvSpPr>
            <a:spLocks noGrp="1"/>
          </p:cNvSpPr>
          <p:nvPr>
            <p:ph type="sldNum" sz="quarter" idx="5"/>
          </p:nvPr>
        </p:nvSpPr>
        <p:spPr/>
        <p:txBody>
          <a:bodyPr/>
          <a:lstStyle/>
          <a:p>
            <a:fld id="{10AD77F7-E81C-4DC6-8DEF-300391D576E0}" type="slidenum">
              <a:rPr lang="en-US" smtClean="0"/>
              <a:t>10</a:t>
            </a:fld>
            <a:endParaRPr lang="en-US"/>
          </a:p>
        </p:txBody>
      </p:sp>
    </p:spTree>
    <p:extLst>
      <p:ext uri="{BB962C8B-B14F-4D97-AF65-F5344CB8AC3E}">
        <p14:creationId xmlns:p14="http://schemas.microsoft.com/office/powerpoint/2010/main" val="3423499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is the unclothing going to occur.  Answer: When we die?</a:t>
            </a:r>
          </a:p>
        </p:txBody>
      </p:sp>
      <p:sp>
        <p:nvSpPr>
          <p:cNvPr id="4" name="Slide Number Placeholder 3"/>
          <p:cNvSpPr>
            <a:spLocks noGrp="1"/>
          </p:cNvSpPr>
          <p:nvPr>
            <p:ph type="sldNum" sz="quarter" idx="5"/>
          </p:nvPr>
        </p:nvSpPr>
        <p:spPr/>
        <p:txBody>
          <a:bodyPr/>
          <a:lstStyle/>
          <a:p>
            <a:fld id="{10AD77F7-E81C-4DC6-8DEF-300391D576E0}" type="slidenum">
              <a:rPr lang="en-US" smtClean="0"/>
              <a:t>14</a:t>
            </a:fld>
            <a:endParaRPr lang="en-US"/>
          </a:p>
        </p:txBody>
      </p:sp>
    </p:spTree>
    <p:extLst>
      <p:ext uri="{BB962C8B-B14F-4D97-AF65-F5344CB8AC3E}">
        <p14:creationId xmlns:p14="http://schemas.microsoft.com/office/powerpoint/2010/main" val="1593724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The good and the bad both go to Hades</a:t>
            </a:r>
          </a:p>
          <a:p>
            <a:r>
              <a:rPr lang="en-US" dirty="0"/>
              <a:t> - the KJV translates this word as hell</a:t>
            </a:r>
          </a:p>
          <a:p>
            <a:r>
              <a:rPr lang="en-US" dirty="0"/>
              <a:t> - the Old Testament word is </a:t>
            </a:r>
            <a:r>
              <a:rPr lang="en-US" dirty="0" err="1"/>
              <a:t>Sheol</a:t>
            </a:r>
            <a:endParaRPr lang="en-US" dirty="0"/>
          </a:p>
        </p:txBody>
      </p:sp>
      <p:sp>
        <p:nvSpPr>
          <p:cNvPr id="4" name="Slide Number Placeholder 3"/>
          <p:cNvSpPr>
            <a:spLocks noGrp="1"/>
          </p:cNvSpPr>
          <p:nvPr>
            <p:ph type="sldNum" sz="quarter" idx="5"/>
          </p:nvPr>
        </p:nvSpPr>
        <p:spPr/>
        <p:txBody>
          <a:bodyPr/>
          <a:lstStyle/>
          <a:p>
            <a:fld id="{10AD77F7-E81C-4DC6-8DEF-300391D576E0}" type="slidenum">
              <a:rPr lang="en-US" smtClean="0"/>
              <a:t>15</a:t>
            </a:fld>
            <a:endParaRPr lang="en-US"/>
          </a:p>
        </p:txBody>
      </p:sp>
    </p:spTree>
    <p:extLst>
      <p:ext uri="{BB962C8B-B14F-4D97-AF65-F5344CB8AC3E}">
        <p14:creationId xmlns:p14="http://schemas.microsoft.com/office/powerpoint/2010/main" val="1875028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Matthew 7:14 – “Enter ye in at the strait gate for wide is the gate and broad is the way that leadeth to destruction and many there be which go in thereat, because strait is the gate and narrow is the way which leadeth unto life and few there be that find it.”</a:t>
            </a:r>
          </a:p>
        </p:txBody>
      </p:sp>
      <p:sp>
        <p:nvSpPr>
          <p:cNvPr id="4" name="Slide Number Placeholder 3"/>
          <p:cNvSpPr>
            <a:spLocks noGrp="1"/>
          </p:cNvSpPr>
          <p:nvPr>
            <p:ph type="sldNum" sz="quarter" idx="5"/>
          </p:nvPr>
        </p:nvSpPr>
        <p:spPr/>
        <p:txBody>
          <a:bodyPr/>
          <a:lstStyle/>
          <a:p>
            <a:fld id="{10AD77F7-E81C-4DC6-8DEF-300391D576E0}" type="slidenum">
              <a:rPr lang="en-US" smtClean="0"/>
              <a:t>19</a:t>
            </a:fld>
            <a:endParaRPr lang="en-US"/>
          </a:p>
        </p:txBody>
      </p:sp>
    </p:spTree>
    <p:extLst>
      <p:ext uri="{BB962C8B-B14F-4D97-AF65-F5344CB8AC3E}">
        <p14:creationId xmlns:p14="http://schemas.microsoft.com/office/powerpoint/2010/main" val="3327734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 16:15 says this is the place is where the righteous are comforted</a:t>
            </a:r>
          </a:p>
        </p:txBody>
      </p:sp>
      <p:sp>
        <p:nvSpPr>
          <p:cNvPr id="4" name="Slide Number Placeholder 3"/>
          <p:cNvSpPr>
            <a:spLocks noGrp="1"/>
          </p:cNvSpPr>
          <p:nvPr>
            <p:ph type="sldNum" sz="quarter" idx="5"/>
          </p:nvPr>
        </p:nvSpPr>
        <p:spPr/>
        <p:txBody>
          <a:bodyPr/>
          <a:lstStyle/>
          <a:p>
            <a:fld id="{10AD77F7-E81C-4DC6-8DEF-300391D576E0}" type="slidenum">
              <a:rPr lang="en-US" smtClean="0"/>
              <a:t>21</a:t>
            </a:fld>
            <a:endParaRPr lang="en-US"/>
          </a:p>
        </p:txBody>
      </p:sp>
    </p:spTree>
    <p:extLst>
      <p:ext uri="{BB962C8B-B14F-4D97-AF65-F5344CB8AC3E}">
        <p14:creationId xmlns:p14="http://schemas.microsoft.com/office/powerpoint/2010/main" val="1007612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 16:22, 23 – lift up his eyes being in torment (he is burning in fire and begging for forgiveness)</a:t>
            </a:r>
          </a:p>
          <a:p>
            <a:r>
              <a:rPr lang="en-US" dirty="0"/>
              <a:t> - every person who is lost is in this place suffering</a:t>
            </a:r>
          </a:p>
          <a:p>
            <a:r>
              <a:rPr lang="en-US" dirty="0"/>
              <a:t> - there is consciousness in the Hadean realm (there is no such thing as soul sleeping)</a:t>
            </a:r>
          </a:p>
        </p:txBody>
      </p:sp>
      <p:sp>
        <p:nvSpPr>
          <p:cNvPr id="4" name="Slide Number Placeholder 3"/>
          <p:cNvSpPr>
            <a:spLocks noGrp="1"/>
          </p:cNvSpPr>
          <p:nvPr>
            <p:ph type="sldNum" sz="quarter" idx="5"/>
          </p:nvPr>
        </p:nvSpPr>
        <p:spPr/>
        <p:txBody>
          <a:bodyPr/>
          <a:lstStyle/>
          <a:p>
            <a:fld id="{10AD77F7-E81C-4DC6-8DEF-300391D576E0}" type="slidenum">
              <a:rPr lang="en-US" smtClean="0"/>
              <a:t>22</a:t>
            </a:fld>
            <a:endParaRPr lang="en-US"/>
          </a:p>
        </p:txBody>
      </p:sp>
    </p:spTree>
    <p:extLst>
      <p:ext uri="{BB962C8B-B14F-4D97-AF65-F5344CB8AC3E}">
        <p14:creationId xmlns:p14="http://schemas.microsoft.com/office/powerpoint/2010/main" val="2694286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day of judgment Hades will give up its bodies and the earth will give up its bodies</a:t>
            </a:r>
          </a:p>
        </p:txBody>
      </p:sp>
      <p:sp>
        <p:nvSpPr>
          <p:cNvPr id="4" name="Slide Number Placeholder 3"/>
          <p:cNvSpPr>
            <a:spLocks noGrp="1"/>
          </p:cNvSpPr>
          <p:nvPr>
            <p:ph type="sldNum" sz="quarter" idx="5"/>
          </p:nvPr>
        </p:nvSpPr>
        <p:spPr/>
        <p:txBody>
          <a:bodyPr/>
          <a:lstStyle/>
          <a:p>
            <a:fld id="{10AD77F7-E81C-4DC6-8DEF-300391D576E0}" type="slidenum">
              <a:rPr lang="en-US" smtClean="0"/>
              <a:t>26</a:t>
            </a:fld>
            <a:endParaRPr lang="en-US"/>
          </a:p>
        </p:txBody>
      </p:sp>
    </p:spTree>
    <p:extLst>
      <p:ext uri="{BB962C8B-B14F-4D97-AF65-F5344CB8AC3E}">
        <p14:creationId xmlns:p14="http://schemas.microsoft.com/office/powerpoint/2010/main" val="3169605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72D03B-A4D4-4ECC-B7E3-81180B718734}"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94907-E252-4B29-A12C-73E634F88F57}" type="slidenum">
              <a:rPr lang="en-US" smtClean="0"/>
              <a:t>‹#›</a:t>
            </a:fld>
            <a:endParaRPr lang="en-US"/>
          </a:p>
        </p:txBody>
      </p:sp>
    </p:spTree>
    <p:extLst>
      <p:ext uri="{BB962C8B-B14F-4D97-AF65-F5344CB8AC3E}">
        <p14:creationId xmlns:p14="http://schemas.microsoft.com/office/powerpoint/2010/main" val="1991218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72D03B-A4D4-4ECC-B7E3-81180B718734}"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94907-E252-4B29-A12C-73E634F88F57}" type="slidenum">
              <a:rPr lang="en-US" smtClean="0"/>
              <a:t>‹#›</a:t>
            </a:fld>
            <a:endParaRPr lang="en-US"/>
          </a:p>
        </p:txBody>
      </p:sp>
    </p:spTree>
    <p:extLst>
      <p:ext uri="{BB962C8B-B14F-4D97-AF65-F5344CB8AC3E}">
        <p14:creationId xmlns:p14="http://schemas.microsoft.com/office/powerpoint/2010/main" val="2892539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72D03B-A4D4-4ECC-B7E3-81180B718734}"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94907-E252-4B29-A12C-73E634F88F57}" type="slidenum">
              <a:rPr lang="en-US" smtClean="0"/>
              <a:t>‹#›</a:t>
            </a:fld>
            <a:endParaRPr lang="en-US"/>
          </a:p>
        </p:txBody>
      </p:sp>
    </p:spTree>
    <p:extLst>
      <p:ext uri="{BB962C8B-B14F-4D97-AF65-F5344CB8AC3E}">
        <p14:creationId xmlns:p14="http://schemas.microsoft.com/office/powerpoint/2010/main" val="4042761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7272D03B-A4D4-4ECC-B7E3-81180B718734}"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94907-E252-4B29-A12C-73E634F88F57}" type="slidenum">
              <a:rPr lang="en-US" smtClean="0"/>
              <a:t>‹#›</a:t>
            </a:fld>
            <a:endParaRPr lang="en-US"/>
          </a:p>
        </p:txBody>
      </p:sp>
    </p:spTree>
    <p:extLst>
      <p:ext uri="{BB962C8B-B14F-4D97-AF65-F5344CB8AC3E}">
        <p14:creationId xmlns:p14="http://schemas.microsoft.com/office/powerpoint/2010/main" val="4284840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7272D03B-A4D4-4ECC-B7E3-81180B718734}"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94907-E252-4B29-A12C-73E634F88F57}" type="slidenum">
              <a:rPr lang="en-US" smtClean="0"/>
              <a:t>‹#›</a:t>
            </a:fld>
            <a:endParaRPr lang="en-US"/>
          </a:p>
        </p:txBody>
      </p:sp>
    </p:spTree>
    <p:extLst>
      <p:ext uri="{BB962C8B-B14F-4D97-AF65-F5344CB8AC3E}">
        <p14:creationId xmlns:p14="http://schemas.microsoft.com/office/powerpoint/2010/main" val="601222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72D03B-A4D4-4ECC-B7E3-81180B718734}"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94907-E252-4B29-A12C-73E634F88F57}" type="slidenum">
              <a:rPr lang="en-US" smtClean="0"/>
              <a:t>‹#›</a:t>
            </a:fld>
            <a:endParaRPr lang="en-US"/>
          </a:p>
        </p:txBody>
      </p:sp>
    </p:spTree>
    <p:extLst>
      <p:ext uri="{BB962C8B-B14F-4D97-AF65-F5344CB8AC3E}">
        <p14:creationId xmlns:p14="http://schemas.microsoft.com/office/powerpoint/2010/main" val="1982486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72D03B-A4D4-4ECC-B7E3-81180B718734}"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94907-E252-4B29-A12C-73E634F88F57}" type="slidenum">
              <a:rPr lang="en-US" smtClean="0"/>
              <a:t>‹#›</a:t>
            </a:fld>
            <a:endParaRPr lang="en-US"/>
          </a:p>
        </p:txBody>
      </p:sp>
    </p:spTree>
    <p:extLst>
      <p:ext uri="{BB962C8B-B14F-4D97-AF65-F5344CB8AC3E}">
        <p14:creationId xmlns:p14="http://schemas.microsoft.com/office/powerpoint/2010/main" val="3654318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2D03B-A4D4-4ECC-B7E3-81180B718734}"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94907-E252-4B29-A12C-73E634F88F57}" type="slidenum">
              <a:rPr lang="en-US" smtClean="0"/>
              <a:t>‹#›</a:t>
            </a:fld>
            <a:endParaRPr lang="en-US"/>
          </a:p>
        </p:txBody>
      </p:sp>
    </p:spTree>
    <p:extLst>
      <p:ext uri="{BB962C8B-B14F-4D97-AF65-F5344CB8AC3E}">
        <p14:creationId xmlns:p14="http://schemas.microsoft.com/office/powerpoint/2010/main" val="1731935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2D03B-A4D4-4ECC-B7E3-81180B718734}"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94907-E252-4B29-A12C-73E634F88F57}" type="slidenum">
              <a:rPr lang="en-US" smtClean="0"/>
              <a:t>‹#›</a:t>
            </a:fld>
            <a:endParaRPr lang="en-US"/>
          </a:p>
        </p:txBody>
      </p:sp>
    </p:spTree>
    <p:extLst>
      <p:ext uri="{BB962C8B-B14F-4D97-AF65-F5344CB8AC3E}">
        <p14:creationId xmlns:p14="http://schemas.microsoft.com/office/powerpoint/2010/main" val="48159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2D03B-A4D4-4ECC-B7E3-81180B718734}"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94907-E252-4B29-A12C-73E634F88F57}" type="slidenum">
              <a:rPr lang="en-US" smtClean="0"/>
              <a:t>‹#›</a:t>
            </a:fld>
            <a:endParaRPr lang="en-US"/>
          </a:p>
        </p:txBody>
      </p:sp>
    </p:spTree>
    <p:extLst>
      <p:ext uri="{BB962C8B-B14F-4D97-AF65-F5344CB8AC3E}">
        <p14:creationId xmlns:p14="http://schemas.microsoft.com/office/powerpoint/2010/main" val="3504790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72D03B-A4D4-4ECC-B7E3-81180B718734}"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94907-E252-4B29-A12C-73E634F88F57}" type="slidenum">
              <a:rPr lang="en-US" smtClean="0"/>
              <a:t>‹#›</a:t>
            </a:fld>
            <a:endParaRPr lang="en-US"/>
          </a:p>
        </p:txBody>
      </p:sp>
    </p:spTree>
    <p:extLst>
      <p:ext uri="{BB962C8B-B14F-4D97-AF65-F5344CB8AC3E}">
        <p14:creationId xmlns:p14="http://schemas.microsoft.com/office/powerpoint/2010/main" val="117029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72D03B-A4D4-4ECC-B7E3-81180B718734}"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94907-E252-4B29-A12C-73E634F88F57}" type="slidenum">
              <a:rPr lang="en-US" smtClean="0"/>
              <a:t>‹#›</a:t>
            </a:fld>
            <a:endParaRPr lang="en-US"/>
          </a:p>
        </p:txBody>
      </p:sp>
    </p:spTree>
    <p:extLst>
      <p:ext uri="{BB962C8B-B14F-4D97-AF65-F5344CB8AC3E}">
        <p14:creationId xmlns:p14="http://schemas.microsoft.com/office/powerpoint/2010/main" val="3809976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72D03B-A4D4-4ECC-B7E3-81180B718734}" type="datetimeFigureOut">
              <a:rPr lang="en-US" smtClean="0"/>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594907-E252-4B29-A12C-73E634F88F57}" type="slidenum">
              <a:rPr lang="en-US" smtClean="0"/>
              <a:t>‹#›</a:t>
            </a:fld>
            <a:endParaRPr lang="en-US"/>
          </a:p>
        </p:txBody>
      </p:sp>
    </p:spTree>
    <p:extLst>
      <p:ext uri="{BB962C8B-B14F-4D97-AF65-F5344CB8AC3E}">
        <p14:creationId xmlns:p14="http://schemas.microsoft.com/office/powerpoint/2010/main" val="978416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72D03B-A4D4-4ECC-B7E3-81180B718734}" type="datetimeFigureOut">
              <a:rPr lang="en-US" smtClean="0"/>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594907-E252-4B29-A12C-73E634F88F57}" type="slidenum">
              <a:rPr lang="en-US" smtClean="0"/>
              <a:t>‹#›</a:t>
            </a:fld>
            <a:endParaRPr lang="en-US"/>
          </a:p>
        </p:txBody>
      </p:sp>
    </p:spTree>
    <p:extLst>
      <p:ext uri="{BB962C8B-B14F-4D97-AF65-F5344CB8AC3E}">
        <p14:creationId xmlns:p14="http://schemas.microsoft.com/office/powerpoint/2010/main" val="1399881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72D03B-A4D4-4ECC-B7E3-81180B718734}"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594907-E252-4B29-A12C-73E634F88F57}" type="slidenum">
              <a:rPr lang="en-US" smtClean="0"/>
              <a:t>‹#›</a:t>
            </a:fld>
            <a:endParaRPr lang="en-US"/>
          </a:p>
        </p:txBody>
      </p:sp>
    </p:spTree>
    <p:extLst>
      <p:ext uri="{BB962C8B-B14F-4D97-AF65-F5344CB8AC3E}">
        <p14:creationId xmlns:p14="http://schemas.microsoft.com/office/powerpoint/2010/main" val="1037744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72D03B-A4D4-4ECC-B7E3-81180B718734}"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94907-E252-4B29-A12C-73E634F88F57}" type="slidenum">
              <a:rPr lang="en-US" smtClean="0"/>
              <a:t>‹#›</a:t>
            </a:fld>
            <a:endParaRPr lang="en-US"/>
          </a:p>
        </p:txBody>
      </p:sp>
    </p:spTree>
    <p:extLst>
      <p:ext uri="{BB962C8B-B14F-4D97-AF65-F5344CB8AC3E}">
        <p14:creationId xmlns:p14="http://schemas.microsoft.com/office/powerpoint/2010/main" val="2957428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7272D03B-A4D4-4ECC-B7E3-81180B718734}" type="datetimeFigureOut">
              <a:rPr lang="en-US" smtClean="0"/>
              <a:t>1/25/2022</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E6594907-E252-4B29-A12C-73E634F88F57}" type="slidenum">
              <a:rPr lang="en-US" smtClean="0"/>
              <a:t>‹#›</a:t>
            </a:fld>
            <a:endParaRPr lang="en-US"/>
          </a:p>
        </p:txBody>
      </p:sp>
    </p:spTree>
    <p:extLst>
      <p:ext uri="{BB962C8B-B14F-4D97-AF65-F5344CB8AC3E}">
        <p14:creationId xmlns:p14="http://schemas.microsoft.com/office/powerpoint/2010/main" val="4174635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7272D03B-A4D4-4ECC-B7E3-81180B718734}" type="datetimeFigureOut">
              <a:rPr lang="en-US" smtClean="0"/>
              <a:t>1/25/2022</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E6594907-E252-4B29-A12C-73E634F88F57}" type="slidenum">
              <a:rPr lang="en-US" smtClean="0"/>
              <a:t>‹#›</a:t>
            </a:fld>
            <a:endParaRPr lang="en-US"/>
          </a:p>
        </p:txBody>
      </p:sp>
    </p:spTree>
    <p:extLst>
      <p:ext uri="{BB962C8B-B14F-4D97-AF65-F5344CB8AC3E}">
        <p14:creationId xmlns:p14="http://schemas.microsoft.com/office/powerpoint/2010/main" val="759569179"/>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E6535-925A-4B8C-AC4E-50F319B3E913}"/>
              </a:ext>
            </a:extLst>
          </p:cNvPr>
          <p:cNvSpPr>
            <a:spLocks noGrp="1"/>
          </p:cNvSpPr>
          <p:nvPr>
            <p:ph type="ctrTitle"/>
          </p:nvPr>
        </p:nvSpPr>
        <p:spPr/>
        <p:txBody>
          <a:bodyPr/>
          <a:lstStyle/>
          <a:p>
            <a:r>
              <a:rPr lang="en-US" dirty="0"/>
              <a:t>End Time Scenarios</a:t>
            </a:r>
          </a:p>
        </p:txBody>
      </p:sp>
      <p:sp>
        <p:nvSpPr>
          <p:cNvPr id="3" name="Subtitle 2">
            <a:extLst>
              <a:ext uri="{FF2B5EF4-FFF2-40B4-BE49-F238E27FC236}">
                <a16:creationId xmlns:a16="http://schemas.microsoft.com/office/drawing/2014/main" id="{D2C4FCB1-0011-42E8-8454-90796F3C8E01}"/>
              </a:ext>
            </a:extLst>
          </p:cNvPr>
          <p:cNvSpPr>
            <a:spLocks noGrp="1"/>
          </p:cNvSpPr>
          <p:nvPr>
            <p:ph type="subTitle" idx="1"/>
          </p:nvPr>
        </p:nvSpPr>
        <p:spPr/>
        <p:txBody>
          <a:bodyPr/>
          <a:lstStyle/>
          <a:p>
            <a:r>
              <a:rPr lang="en-US" dirty="0"/>
              <a:t>Part 1 – Where Do We Go When We Die?</a:t>
            </a:r>
          </a:p>
          <a:p>
            <a:endParaRPr lang="en-US" dirty="0"/>
          </a:p>
          <a:p>
            <a:r>
              <a:rPr lang="en-US" dirty="0"/>
              <a:t>Dr. Antwan Butler</a:t>
            </a:r>
          </a:p>
        </p:txBody>
      </p:sp>
    </p:spTree>
    <p:extLst>
      <p:ext uri="{BB962C8B-B14F-4D97-AF65-F5344CB8AC3E}">
        <p14:creationId xmlns:p14="http://schemas.microsoft.com/office/powerpoint/2010/main" val="2143065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62164E-4528-40DB-BC26-D6DDE216A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solidFill>
            <a:srgbClr val="363D4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F30007FA-C6A2-43A0-8045-7016AEF81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322895"/>
          </a:xfrm>
          <a:custGeom>
            <a:avLst/>
            <a:gdLst>
              <a:gd name="connsiteX0" fmla="*/ 0 w 12192000"/>
              <a:gd name="connsiteY0" fmla="*/ 0 h 5322895"/>
              <a:gd name="connsiteX1" fmla="*/ 12192000 w 12192000"/>
              <a:gd name="connsiteY1" fmla="*/ 0 h 5322895"/>
              <a:gd name="connsiteX2" fmla="*/ 12192000 w 12192000"/>
              <a:gd name="connsiteY2" fmla="*/ 213719 h 5322895"/>
              <a:gd name="connsiteX3" fmla="*/ 12192000 w 12192000"/>
              <a:gd name="connsiteY3" fmla="*/ 471948 h 5322895"/>
              <a:gd name="connsiteX4" fmla="*/ 12192000 w 12192000"/>
              <a:gd name="connsiteY4" fmla="*/ 3571886 h 5322895"/>
              <a:gd name="connsiteX5" fmla="*/ 12192000 w 12192000"/>
              <a:gd name="connsiteY5" fmla="*/ 3753332 h 5322895"/>
              <a:gd name="connsiteX6" fmla="*/ 12192000 w 12192000"/>
              <a:gd name="connsiteY6" fmla="*/ 4806077 h 5322895"/>
              <a:gd name="connsiteX7" fmla="*/ 11957522 w 12192000"/>
              <a:gd name="connsiteY7" fmla="*/ 4849979 h 5322895"/>
              <a:gd name="connsiteX8" fmla="*/ 11679973 w 12192000"/>
              <a:gd name="connsiteY8" fmla="*/ 4899723 h 5322895"/>
              <a:gd name="connsiteX9" fmla="*/ 11401197 w 12192000"/>
              <a:gd name="connsiteY9" fmla="*/ 4948416 h 5322895"/>
              <a:gd name="connsiteX10" fmla="*/ 11121192 w 12192000"/>
              <a:gd name="connsiteY10" fmla="*/ 4990102 h 5322895"/>
              <a:gd name="connsiteX11" fmla="*/ 10842416 w 12192000"/>
              <a:gd name="connsiteY11" fmla="*/ 5032139 h 5322895"/>
              <a:gd name="connsiteX12" fmla="*/ 10562411 w 12192000"/>
              <a:gd name="connsiteY12" fmla="*/ 5071374 h 5322895"/>
              <a:gd name="connsiteX13" fmla="*/ 10286091 w 12192000"/>
              <a:gd name="connsiteY13" fmla="*/ 5105003 h 5322895"/>
              <a:gd name="connsiteX14" fmla="*/ 10006086 w 12192000"/>
              <a:gd name="connsiteY14" fmla="*/ 5136881 h 5322895"/>
              <a:gd name="connsiteX15" fmla="*/ 9727310 w 12192000"/>
              <a:gd name="connsiteY15" fmla="*/ 5165957 h 5322895"/>
              <a:gd name="connsiteX16" fmla="*/ 9453445 w 12192000"/>
              <a:gd name="connsiteY16" fmla="*/ 5191179 h 5322895"/>
              <a:gd name="connsiteX17" fmla="*/ 9175897 w 12192000"/>
              <a:gd name="connsiteY17" fmla="*/ 5216401 h 5322895"/>
              <a:gd name="connsiteX18" fmla="*/ 8902033 w 12192000"/>
              <a:gd name="connsiteY18" fmla="*/ 5237420 h 5322895"/>
              <a:gd name="connsiteX19" fmla="*/ 8628169 w 12192000"/>
              <a:gd name="connsiteY19" fmla="*/ 5253884 h 5322895"/>
              <a:gd name="connsiteX20" fmla="*/ 8355533 w 12192000"/>
              <a:gd name="connsiteY20" fmla="*/ 5271050 h 5322895"/>
              <a:gd name="connsiteX21" fmla="*/ 8085353 w 12192000"/>
              <a:gd name="connsiteY21" fmla="*/ 5285412 h 5322895"/>
              <a:gd name="connsiteX22" fmla="*/ 7817629 w 12192000"/>
              <a:gd name="connsiteY22" fmla="*/ 5295571 h 5322895"/>
              <a:gd name="connsiteX23" fmla="*/ 7549905 w 12192000"/>
              <a:gd name="connsiteY23" fmla="*/ 5304329 h 5322895"/>
              <a:gd name="connsiteX24" fmla="*/ 7284638 w 12192000"/>
              <a:gd name="connsiteY24" fmla="*/ 5312736 h 5322895"/>
              <a:gd name="connsiteX25" fmla="*/ 7023055 w 12192000"/>
              <a:gd name="connsiteY25" fmla="*/ 5316590 h 5322895"/>
              <a:gd name="connsiteX26" fmla="*/ 6761472 w 12192000"/>
              <a:gd name="connsiteY26" fmla="*/ 5320793 h 5322895"/>
              <a:gd name="connsiteX27" fmla="*/ 6503573 w 12192000"/>
              <a:gd name="connsiteY27" fmla="*/ 5322895 h 5322895"/>
              <a:gd name="connsiteX28" fmla="*/ 6248130 w 12192000"/>
              <a:gd name="connsiteY28" fmla="*/ 5320793 h 5322895"/>
              <a:gd name="connsiteX29" fmla="*/ 5995144 w 12192000"/>
              <a:gd name="connsiteY29" fmla="*/ 5320793 h 5322895"/>
              <a:gd name="connsiteX30" fmla="*/ 5744613 w 12192000"/>
              <a:gd name="connsiteY30" fmla="*/ 5316590 h 5322895"/>
              <a:gd name="connsiteX31" fmla="*/ 5498995 w 12192000"/>
              <a:gd name="connsiteY31" fmla="*/ 5310284 h 5322895"/>
              <a:gd name="connsiteX32" fmla="*/ 5255834 w 12192000"/>
              <a:gd name="connsiteY32" fmla="*/ 5304329 h 5322895"/>
              <a:gd name="connsiteX33" fmla="*/ 5017584 w 12192000"/>
              <a:gd name="connsiteY33" fmla="*/ 5297673 h 5322895"/>
              <a:gd name="connsiteX34" fmla="*/ 4780562 w 12192000"/>
              <a:gd name="connsiteY34" fmla="*/ 5287514 h 5322895"/>
              <a:gd name="connsiteX35" fmla="*/ 4547227 w 12192000"/>
              <a:gd name="connsiteY35" fmla="*/ 5276654 h 5322895"/>
              <a:gd name="connsiteX36" fmla="*/ 4318800 w 12192000"/>
              <a:gd name="connsiteY36" fmla="*/ 5266846 h 5322895"/>
              <a:gd name="connsiteX37" fmla="*/ 3873004 w 12192000"/>
              <a:gd name="connsiteY37" fmla="*/ 5239171 h 5322895"/>
              <a:gd name="connsiteX38" fmla="*/ 3445628 w 12192000"/>
              <a:gd name="connsiteY38" fmla="*/ 5209746 h 5322895"/>
              <a:gd name="connsiteX39" fmla="*/ 3035446 w 12192000"/>
              <a:gd name="connsiteY39" fmla="*/ 5178918 h 5322895"/>
              <a:gd name="connsiteX40" fmla="*/ 2647370 w 12192000"/>
              <a:gd name="connsiteY40" fmla="*/ 5144939 h 5322895"/>
              <a:gd name="connsiteX41" fmla="*/ 2276487 w 12192000"/>
              <a:gd name="connsiteY41" fmla="*/ 5109557 h 5322895"/>
              <a:gd name="connsiteX42" fmla="*/ 1932621 w 12192000"/>
              <a:gd name="connsiteY42" fmla="*/ 5071374 h 5322895"/>
              <a:gd name="connsiteX43" fmla="*/ 1609634 w 12192000"/>
              <a:gd name="connsiteY43" fmla="*/ 5033891 h 5322895"/>
              <a:gd name="connsiteX44" fmla="*/ 1312435 w 12192000"/>
              <a:gd name="connsiteY44" fmla="*/ 4996408 h 5322895"/>
              <a:gd name="connsiteX45" fmla="*/ 1039799 w 12192000"/>
              <a:gd name="connsiteY45" fmla="*/ 4961027 h 5322895"/>
              <a:gd name="connsiteX46" fmla="*/ 797865 w 12192000"/>
              <a:gd name="connsiteY46" fmla="*/ 4927397 h 5322895"/>
              <a:gd name="connsiteX47" fmla="*/ 579265 w 12192000"/>
              <a:gd name="connsiteY47" fmla="*/ 4895519 h 5322895"/>
              <a:gd name="connsiteX48" fmla="*/ 395052 w 12192000"/>
              <a:gd name="connsiteY48" fmla="*/ 4868896 h 5322895"/>
              <a:gd name="connsiteX49" fmla="*/ 240312 w 12192000"/>
              <a:gd name="connsiteY49" fmla="*/ 4843673 h 5322895"/>
              <a:gd name="connsiteX50" fmla="*/ 27853 w 12192000"/>
              <a:gd name="connsiteY50" fmla="*/ 4807592 h 5322895"/>
              <a:gd name="connsiteX51" fmla="*/ 0 w 12192000"/>
              <a:gd name="connsiteY51" fmla="*/ 4802879 h 5322895"/>
              <a:gd name="connsiteX52" fmla="*/ 0 w 12192000"/>
              <a:gd name="connsiteY52" fmla="*/ 3753332 h 5322895"/>
              <a:gd name="connsiteX53" fmla="*/ 0 w 12192000"/>
              <a:gd name="connsiteY53" fmla="*/ 3571886 h 5322895"/>
              <a:gd name="connsiteX54" fmla="*/ 0 w 12192000"/>
              <a:gd name="connsiteY54" fmla="*/ 471948 h 5322895"/>
              <a:gd name="connsiteX55" fmla="*/ 0 w 12192000"/>
              <a:gd name="connsiteY55" fmla="*/ 213719 h 532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5322895">
                <a:moveTo>
                  <a:pt x="0" y="0"/>
                </a:moveTo>
                <a:lnTo>
                  <a:pt x="12192000" y="0"/>
                </a:lnTo>
                <a:lnTo>
                  <a:pt x="12192000" y="213719"/>
                </a:lnTo>
                <a:lnTo>
                  <a:pt x="12192000" y="471948"/>
                </a:lnTo>
                <a:lnTo>
                  <a:pt x="12192000" y="3571886"/>
                </a:lnTo>
                <a:lnTo>
                  <a:pt x="12192000" y="3753332"/>
                </a:lnTo>
                <a:lnTo>
                  <a:pt x="12192000" y="4806077"/>
                </a:lnTo>
                <a:lnTo>
                  <a:pt x="11957522" y="4849979"/>
                </a:lnTo>
                <a:lnTo>
                  <a:pt x="11679973" y="4899723"/>
                </a:lnTo>
                <a:lnTo>
                  <a:pt x="11401197" y="4948416"/>
                </a:lnTo>
                <a:lnTo>
                  <a:pt x="11121192" y="4990102"/>
                </a:lnTo>
                <a:lnTo>
                  <a:pt x="10842416" y="5032139"/>
                </a:lnTo>
                <a:lnTo>
                  <a:pt x="10562411" y="5071374"/>
                </a:lnTo>
                <a:lnTo>
                  <a:pt x="10286091" y="5105003"/>
                </a:lnTo>
                <a:lnTo>
                  <a:pt x="10006086" y="5136881"/>
                </a:lnTo>
                <a:lnTo>
                  <a:pt x="9727310" y="5165957"/>
                </a:lnTo>
                <a:lnTo>
                  <a:pt x="9453445" y="5191179"/>
                </a:lnTo>
                <a:lnTo>
                  <a:pt x="9175897" y="5216401"/>
                </a:lnTo>
                <a:lnTo>
                  <a:pt x="8902033" y="5237420"/>
                </a:lnTo>
                <a:lnTo>
                  <a:pt x="8628169" y="5253884"/>
                </a:lnTo>
                <a:lnTo>
                  <a:pt x="8355533" y="5271050"/>
                </a:lnTo>
                <a:lnTo>
                  <a:pt x="8085353" y="5285412"/>
                </a:lnTo>
                <a:lnTo>
                  <a:pt x="7817629" y="5295571"/>
                </a:lnTo>
                <a:lnTo>
                  <a:pt x="7549905" y="5304329"/>
                </a:lnTo>
                <a:lnTo>
                  <a:pt x="7284638" y="5312736"/>
                </a:lnTo>
                <a:lnTo>
                  <a:pt x="7023055" y="5316590"/>
                </a:lnTo>
                <a:lnTo>
                  <a:pt x="6761472" y="5320793"/>
                </a:lnTo>
                <a:lnTo>
                  <a:pt x="6503573" y="5322895"/>
                </a:lnTo>
                <a:lnTo>
                  <a:pt x="6248130" y="5320793"/>
                </a:lnTo>
                <a:lnTo>
                  <a:pt x="5995144" y="5320793"/>
                </a:lnTo>
                <a:lnTo>
                  <a:pt x="5744613" y="5316590"/>
                </a:lnTo>
                <a:lnTo>
                  <a:pt x="5498995" y="5310284"/>
                </a:lnTo>
                <a:lnTo>
                  <a:pt x="5255834" y="5304329"/>
                </a:lnTo>
                <a:lnTo>
                  <a:pt x="5017584" y="5297673"/>
                </a:lnTo>
                <a:lnTo>
                  <a:pt x="4780562" y="5287514"/>
                </a:lnTo>
                <a:lnTo>
                  <a:pt x="4547227" y="5276654"/>
                </a:lnTo>
                <a:lnTo>
                  <a:pt x="4318800" y="5266846"/>
                </a:lnTo>
                <a:lnTo>
                  <a:pt x="3873004" y="5239171"/>
                </a:lnTo>
                <a:lnTo>
                  <a:pt x="3445628" y="5209746"/>
                </a:lnTo>
                <a:lnTo>
                  <a:pt x="3035446" y="5178918"/>
                </a:lnTo>
                <a:lnTo>
                  <a:pt x="2647370" y="5144939"/>
                </a:lnTo>
                <a:lnTo>
                  <a:pt x="2276487" y="5109557"/>
                </a:lnTo>
                <a:lnTo>
                  <a:pt x="1932621" y="5071374"/>
                </a:lnTo>
                <a:lnTo>
                  <a:pt x="1609634" y="5033891"/>
                </a:lnTo>
                <a:lnTo>
                  <a:pt x="1312435" y="4996408"/>
                </a:lnTo>
                <a:lnTo>
                  <a:pt x="1039799" y="4961027"/>
                </a:lnTo>
                <a:lnTo>
                  <a:pt x="797865" y="4927397"/>
                </a:lnTo>
                <a:lnTo>
                  <a:pt x="579265" y="4895519"/>
                </a:lnTo>
                <a:lnTo>
                  <a:pt x="395052" y="4868896"/>
                </a:lnTo>
                <a:lnTo>
                  <a:pt x="240312" y="4843673"/>
                </a:lnTo>
                <a:lnTo>
                  <a:pt x="27853" y="4807592"/>
                </a:lnTo>
                <a:lnTo>
                  <a:pt x="0" y="4802879"/>
                </a:lnTo>
                <a:lnTo>
                  <a:pt x="0" y="3753332"/>
                </a:lnTo>
                <a:lnTo>
                  <a:pt x="0" y="3571886"/>
                </a:lnTo>
                <a:lnTo>
                  <a:pt x="0" y="471948"/>
                </a:lnTo>
                <a:lnTo>
                  <a:pt x="0" y="213719"/>
                </a:lnTo>
                <a:close/>
              </a:path>
            </a:pathLst>
          </a:custGeom>
          <a:ln w="44450">
            <a:gradFill>
              <a:gsLst>
                <a:gs pos="0">
                  <a:schemeClr val="bg2">
                    <a:alpha val="65000"/>
                  </a:schemeClr>
                </a:gs>
                <a:gs pos="98000">
                  <a:schemeClr val="bg2">
                    <a:lumMod val="75000"/>
                    <a:alpha val="55000"/>
                  </a:schemeClr>
                </a:gs>
              </a:gsLst>
              <a:lin ang="5400000" scaled="1"/>
            </a:gradFill>
          </a:ln>
          <a:effectLst>
            <a:outerShdw blurRad="50800" dist="38100" dir="5400000" algn="t" rotWithShape="0">
              <a:prstClr val="black">
                <a:alpha val="60000"/>
              </a:prstClr>
            </a:outerShdw>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E853A49-2A61-4508-B82E-8E11573075AA}"/>
              </a:ext>
            </a:extLst>
          </p:cNvPr>
          <p:cNvSpPr>
            <a:spLocks noGrp="1"/>
          </p:cNvSpPr>
          <p:nvPr>
            <p:ph type="title"/>
          </p:nvPr>
        </p:nvSpPr>
        <p:spPr>
          <a:xfrm>
            <a:off x="1751012" y="865974"/>
            <a:ext cx="8676222" cy="3643822"/>
          </a:xfrm>
        </p:spPr>
        <p:txBody>
          <a:bodyPr vert="horz" lIns="91440" tIns="45720" rIns="91440" bIns="45720" rtlCol="0" anchor="ctr">
            <a:normAutofit/>
          </a:bodyPr>
          <a:lstStyle/>
          <a:p>
            <a:pPr algn="ctr"/>
            <a:r>
              <a:rPr lang="en-US" sz="6600">
                <a:effectLst>
                  <a:glow rad="38100">
                    <a:schemeClr val="bg1">
                      <a:lumMod val="65000"/>
                      <a:lumOff val="35000"/>
                      <a:alpha val="50000"/>
                    </a:schemeClr>
                  </a:glow>
                  <a:outerShdw blurRad="28575" dist="31750" dir="13200000" algn="tl" rotWithShape="0">
                    <a:srgbClr val="000000">
                      <a:alpha val="25000"/>
                    </a:srgbClr>
                  </a:outerShdw>
                </a:effectLst>
              </a:rPr>
              <a:t>What happens when the physical body dies</a:t>
            </a:r>
          </a:p>
        </p:txBody>
      </p:sp>
    </p:spTree>
    <p:extLst>
      <p:ext uri="{BB962C8B-B14F-4D97-AF65-F5344CB8AC3E}">
        <p14:creationId xmlns:p14="http://schemas.microsoft.com/office/powerpoint/2010/main" val="404325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A picture containing text, nature, cloud&#10;&#10;Description automatically generated">
            <a:extLst>
              <a:ext uri="{FF2B5EF4-FFF2-40B4-BE49-F238E27FC236}">
                <a16:creationId xmlns:a16="http://schemas.microsoft.com/office/drawing/2014/main" id="{BDD1A4FF-1647-43E6-8854-C81DC47444F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372247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A picture containing text, nature, mountain, cloud&#10;&#10;Description automatically generated">
            <a:extLst>
              <a:ext uri="{FF2B5EF4-FFF2-40B4-BE49-F238E27FC236}">
                <a16:creationId xmlns:a16="http://schemas.microsoft.com/office/drawing/2014/main" id="{2E6CB4EF-0A28-42F4-A6E2-0577A6C1F29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124914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A picture containing text, nature&#10;&#10;Description automatically generated">
            <a:extLst>
              <a:ext uri="{FF2B5EF4-FFF2-40B4-BE49-F238E27FC236}">
                <a16:creationId xmlns:a16="http://schemas.microsoft.com/office/drawing/2014/main" id="{65B8445D-F801-41F0-9A94-C1ED785BDD3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69064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E2E4CD5D-B763-4F47-9FC8-0A8C5BF59FB3}"/>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889" r="-1" b="-1"/>
          <a:stretch/>
        </p:blipFill>
        <p:spPr>
          <a:xfrm>
            <a:off x="20" y="10"/>
            <a:ext cx="12191980" cy="6857990"/>
          </a:xfrm>
          <a:prstGeom prst="rect">
            <a:avLst/>
          </a:prstGeom>
        </p:spPr>
      </p:pic>
    </p:spTree>
    <p:extLst>
      <p:ext uri="{BB962C8B-B14F-4D97-AF65-F5344CB8AC3E}">
        <p14:creationId xmlns:p14="http://schemas.microsoft.com/office/powerpoint/2010/main" val="1897445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A7903-34A8-42B6-98FF-E7989737C227}"/>
              </a:ext>
            </a:extLst>
          </p:cNvPr>
          <p:cNvSpPr>
            <a:spLocks noGrp="1"/>
          </p:cNvSpPr>
          <p:nvPr>
            <p:ph type="title"/>
          </p:nvPr>
        </p:nvSpPr>
        <p:spPr>
          <a:xfrm>
            <a:off x="4460081" y="-95250"/>
            <a:ext cx="3268662" cy="1905000"/>
          </a:xfrm>
        </p:spPr>
        <p:txBody>
          <a:bodyPr/>
          <a:lstStyle/>
          <a:p>
            <a:r>
              <a:rPr lang="en-US" dirty="0"/>
              <a:t>Hades</a:t>
            </a:r>
          </a:p>
        </p:txBody>
      </p:sp>
      <p:sp>
        <p:nvSpPr>
          <p:cNvPr id="3" name="Content Placeholder 2">
            <a:extLst>
              <a:ext uri="{FF2B5EF4-FFF2-40B4-BE49-F238E27FC236}">
                <a16:creationId xmlns:a16="http://schemas.microsoft.com/office/drawing/2014/main" id="{ADE89AAF-43EA-43BD-9014-46A6EBD4CE1A}"/>
              </a:ext>
            </a:extLst>
          </p:cNvPr>
          <p:cNvSpPr>
            <a:spLocks noGrp="1"/>
          </p:cNvSpPr>
          <p:nvPr>
            <p:ph idx="1"/>
          </p:nvPr>
        </p:nvSpPr>
        <p:spPr/>
        <p:txBody>
          <a:bodyPr/>
          <a:lstStyle/>
          <a:p>
            <a:r>
              <a:rPr lang="en-US" sz="4000" dirty="0"/>
              <a:t>The Dwelling Place of the Dead</a:t>
            </a:r>
          </a:p>
          <a:p>
            <a:r>
              <a:rPr lang="en-US" sz="4000" dirty="0"/>
              <a:t>A Holding Place for Disembodied Spirits</a:t>
            </a:r>
          </a:p>
          <a:p>
            <a:pPr marL="0" indent="0">
              <a:buNone/>
            </a:pPr>
            <a:endParaRPr lang="en-US" dirty="0"/>
          </a:p>
        </p:txBody>
      </p:sp>
    </p:spTree>
    <p:extLst>
      <p:ext uri="{BB962C8B-B14F-4D97-AF65-F5344CB8AC3E}">
        <p14:creationId xmlns:p14="http://schemas.microsoft.com/office/powerpoint/2010/main" val="3464625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A landscape with hills and trees&#10;&#10;Description automatically generated with low confidence">
            <a:extLst>
              <a:ext uri="{FF2B5EF4-FFF2-40B4-BE49-F238E27FC236}">
                <a16:creationId xmlns:a16="http://schemas.microsoft.com/office/drawing/2014/main" id="{46F09FBA-2F63-45C4-AF50-A91E118FAF1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963651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A2FC4-CD10-46EF-80DA-2C98E04D4FD7}"/>
              </a:ext>
            </a:extLst>
          </p:cNvPr>
          <p:cNvSpPr>
            <a:spLocks noGrp="1"/>
          </p:cNvSpPr>
          <p:nvPr>
            <p:ph type="title"/>
          </p:nvPr>
        </p:nvSpPr>
        <p:spPr>
          <a:xfrm>
            <a:off x="1522412" y="4041917"/>
            <a:ext cx="8676222" cy="1066801"/>
          </a:xfrm>
        </p:spPr>
        <p:txBody>
          <a:bodyPr vert="horz" lIns="91440" tIns="45720" rIns="91440" bIns="45720" rtlCol="0" anchor="b">
            <a:normAutofit/>
          </a:bodyPr>
          <a:lstStyle/>
          <a:p>
            <a:pPr algn="ctr"/>
            <a: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t>Paradise</a:t>
            </a:r>
          </a:p>
        </p:txBody>
      </p:sp>
      <p:sp>
        <p:nvSpPr>
          <p:cNvPr id="3" name="Content Placeholder 2">
            <a:extLst>
              <a:ext uri="{FF2B5EF4-FFF2-40B4-BE49-F238E27FC236}">
                <a16:creationId xmlns:a16="http://schemas.microsoft.com/office/drawing/2014/main" id="{12459518-F122-4A95-ADC5-5D7B420AF8EF}"/>
              </a:ext>
            </a:extLst>
          </p:cNvPr>
          <p:cNvSpPr>
            <a:spLocks noGrp="1"/>
          </p:cNvSpPr>
          <p:nvPr>
            <p:ph idx="1"/>
          </p:nvPr>
        </p:nvSpPr>
        <p:spPr>
          <a:xfrm>
            <a:off x="1751012" y="5516211"/>
            <a:ext cx="8676222" cy="722243"/>
          </a:xfrm>
        </p:spPr>
        <p:txBody>
          <a:bodyPr vert="horz" lIns="91440" tIns="45720" rIns="91440" bIns="45720" rtlCol="0" anchor="t">
            <a:normAutofit/>
          </a:bodyPr>
          <a:lstStyle/>
          <a:p>
            <a:pPr marL="0" indent="0" algn="ctr">
              <a:buNone/>
            </a:pPr>
            <a:r>
              <a:rPr lang="en-US" sz="2100">
                <a:gradFill flip="none" rotWithShape="1">
                  <a:gsLst>
                    <a:gs pos="0">
                      <a:schemeClr val="tx1"/>
                    </a:gs>
                    <a:gs pos="100000">
                      <a:schemeClr val="tx1">
                        <a:lumMod val="75000"/>
                      </a:schemeClr>
                    </a:gs>
                  </a:gsLst>
                  <a:lin ang="5400000" scaled="0"/>
                  <a:tileRect/>
                </a:gradFill>
              </a:rPr>
              <a:t>Where believers go after death</a:t>
            </a:r>
          </a:p>
        </p:txBody>
      </p:sp>
      <p:pic>
        <p:nvPicPr>
          <p:cNvPr id="5" name="Picture 4" descr="Tropical sea and rocks">
            <a:extLst>
              <a:ext uri="{FF2B5EF4-FFF2-40B4-BE49-F238E27FC236}">
                <a16:creationId xmlns:a16="http://schemas.microsoft.com/office/drawing/2014/main" id="{3D1403C4-6E08-4867-A060-292267228E8A}"/>
              </a:ext>
            </a:extLst>
          </p:cNvPr>
          <p:cNvPicPr>
            <a:picLocks noChangeAspect="1"/>
          </p:cNvPicPr>
          <p:nvPr/>
        </p:nvPicPr>
        <p:blipFill rotWithShape="1">
          <a:blip r:embed="rId3"/>
          <a:srcRect t="12498" b="26272"/>
          <a:stretch/>
        </p:blipFill>
        <p:spPr>
          <a:xfrm>
            <a:off x="20" y="10"/>
            <a:ext cx="12191980" cy="4273816"/>
          </a:xfrm>
          <a:prstGeom prst="rect">
            <a:avLst/>
          </a:prstGeom>
        </p:spPr>
      </p:pic>
    </p:spTree>
    <p:extLst>
      <p:ext uri="{BB962C8B-B14F-4D97-AF65-F5344CB8AC3E}">
        <p14:creationId xmlns:p14="http://schemas.microsoft.com/office/powerpoint/2010/main" val="245276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A picture containing text, nature, mountain, highland&#10;&#10;Description automatically generated">
            <a:extLst>
              <a:ext uri="{FF2B5EF4-FFF2-40B4-BE49-F238E27FC236}">
                <a16:creationId xmlns:a16="http://schemas.microsoft.com/office/drawing/2014/main" id="{2E47CDE2-1EF5-464C-9E87-9CC4A8AFEE9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4043313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Diagram&#10;&#10;Description automatically generated">
            <a:extLst>
              <a:ext uri="{FF2B5EF4-FFF2-40B4-BE49-F238E27FC236}">
                <a16:creationId xmlns:a16="http://schemas.microsoft.com/office/drawing/2014/main" id="{C71F1C33-65A2-47C3-BB67-F698049E1EA3}"/>
              </a:ext>
            </a:extLst>
          </p:cNvPr>
          <p:cNvPicPr>
            <a:picLocks noChangeAspect="1"/>
          </p:cNvPicPr>
          <p:nvPr/>
        </p:nvPicPr>
        <p:blipFill rotWithShape="1">
          <a:blip r:embed="rId3">
            <a:extLst>
              <a:ext uri="{28A0092B-C50C-407E-A947-70E740481C1C}">
                <a14:useLocalDpi xmlns:a14="http://schemas.microsoft.com/office/drawing/2010/main" val="0"/>
              </a:ext>
            </a:extLst>
          </a:blip>
          <a:srcRect l="14097" r="1015" b="1"/>
          <a:stretch/>
        </p:blipFill>
        <p:spPr>
          <a:xfrm>
            <a:off x="-3047" y="10"/>
            <a:ext cx="12191999" cy="6857990"/>
          </a:xfrm>
          <a:prstGeom prst="rect">
            <a:avLst/>
          </a:prstGeom>
        </p:spPr>
      </p:pic>
    </p:spTree>
    <p:extLst>
      <p:ext uri="{BB962C8B-B14F-4D97-AF65-F5344CB8AC3E}">
        <p14:creationId xmlns:p14="http://schemas.microsoft.com/office/powerpoint/2010/main" val="2890111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0CCDA-BA83-493B-A365-DE755D125E4A}"/>
              </a:ext>
            </a:extLst>
          </p:cNvPr>
          <p:cNvSpPr>
            <a:spLocks noGrp="1"/>
          </p:cNvSpPr>
          <p:nvPr>
            <p:ph type="title"/>
          </p:nvPr>
        </p:nvSpPr>
        <p:spPr>
          <a:xfrm>
            <a:off x="1008063" y="114300"/>
            <a:ext cx="9905998" cy="1114425"/>
          </a:xfrm>
        </p:spPr>
        <p:txBody>
          <a:bodyPr/>
          <a:lstStyle/>
          <a:p>
            <a:r>
              <a:rPr lang="en-US" dirty="0"/>
              <a:t>Philosophies about death</a:t>
            </a:r>
          </a:p>
        </p:txBody>
      </p:sp>
      <p:sp>
        <p:nvSpPr>
          <p:cNvPr id="3" name="Content Placeholder 2">
            <a:extLst>
              <a:ext uri="{FF2B5EF4-FFF2-40B4-BE49-F238E27FC236}">
                <a16:creationId xmlns:a16="http://schemas.microsoft.com/office/drawing/2014/main" id="{00C5EE0F-1A31-43E0-AF41-7E1A79A80C03}"/>
              </a:ext>
            </a:extLst>
          </p:cNvPr>
          <p:cNvSpPr>
            <a:spLocks noGrp="1"/>
          </p:cNvSpPr>
          <p:nvPr>
            <p:ph idx="1"/>
          </p:nvPr>
        </p:nvSpPr>
        <p:spPr>
          <a:xfrm>
            <a:off x="476250" y="1362075"/>
            <a:ext cx="11220449" cy="4895850"/>
          </a:xfrm>
        </p:spPr>
        <p:txBody>
          <a:bodyPr/>
          <a:lstStyle/>
          <a:p>
            <a:r>
              <a:rPr lang="en-US" sz="3200" dirty="0">
                <a:solidFill>
                  <a:srgbClr val="FFFF00"/>
                </a:solidFill>
              </a:rPr>
              <a:t>Reincarnation</a:t>
            </a:r>
            <a:r>
              <a:rPr lang="en-US" sz="3200" dirty="0"/>
              <a:t> – if you lived a good life you will come back in the form of another creature.</a:t>
            </a:r>
          </a:p>
          <a:p>
            <a:r>
              <a:rPr lang="en-US" sz="3200" dirty="0">
                <a:solidFill>
                  <a:srgbClr val="FFFF00"/>
                </a:solidFill>
              </a:rPr>
              <a:t>Ghost</a:t>
            </a:r>
            <a:r>
              <a:rPr lang="en-US" sz="3200" dirty="0"/>
              <a:t> – you come back as a spirit and you live in the house where you used to dwell</a:t>
            </a:r>
          </a:p>
          <a:p>
            <a:r>
              <a:rPr lang="en-US" sz="3200" dirty="0">
                <a:solidFill>
                  <a:srgbClr val="FFFF00"/>
                </a:solidFill>
              </a:rPr>
              <a:t>Purgatory</a:t>
            </a:r>
            <a:r>
              <a:rPr lang="en-US" sz="3200" dirty="0"/>
              <a:t> – go to a place of punishment until you paid your dues</a:t>
            </a:r>
          </a:p>
          <a:p>
            <a:r>
              <a:rPr lang="en-US" sz="3200" dirty="0">
                <a:solidFill>
                  <a:srgbClr val="FFFF00"/>
                </a:solidFill>
              </a:rPr>
              <a:t>Cease to Exist </a:t>
            </a:r>
            <a:r>
              <a:rPr lang="en-US" sz="3200" dirty="0"/>
              <a:t>– when you breathe your last breath that there will be no more conscious existence</a:t>
            </a:r>
          </a:p>
          <a:p>
            <a:endParaRPr lang="en-US" dirty="0"/>
          </a:p>
        </p:txBody>
      </p:sp>
    </p:spTree>
    <p:extLst>
      <p:ext uri="{BB962C8B-B14F-4D97-AF65-F5344CB8AC3E}">
        <p14:creationId xmlns:p14="http://schemas.microsoft.com/office/powerpoint/2010/main" val="2610114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5EB3B926-7B53-4087-A48E-8A13DA28592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76833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9143C-9DC1-4B8E-B271-DEE742E4E0DC}"/>
              </a:ext>
            </a:extLst>
          </p:cNvPr>
          <p:cNvSpPr>
            <a:spLocks noGrp="1"/>
          </p:cNvSpPr>
          <p:nvPr>
            <p:ph type="title"/>
          </p:nvPr>
        </p:nvSpPr>
        <p:spPr/>
        <p:txBody>
          <a:bodyPr/>
          <a:lstStyle/>
          <a:p>
            <a:pPr algn="ctr"/>
            <a:r>
              <a:rPr lang="en-US" dirty="0"/>
              <a:t>Abraham’s Bosom	</a:t>
            </a:r>
          </a:p>
        </p:txBody>
      </p:sp>
      <p:sp>
        <p:nvSpPr>
          <p:cNvPr id="3" name="Content Placeholder 2">
            <a:extLst>
              <a:ext uri="{FF2B5EF4-FFF2-40B4-BE49-F238E27FC236}">
                <a16:creationId xmlns:a16="http://schemas.microsoft.com/office/drawing/2014/main" id="{50FE8FE7-AC4D-4634-B7FE-4392EF059912}"/>
              </a:ext>
            </a:extLst>
          </p:cNvPr>
          <p:cNvSpPr>
            <a:spLocks noGrp="1"/>
          </p:cNvSpPr>
          <p:nvPr>
            <p:ph idx="1"/>
          </p:nvPr>
        </p:nvSpPr>
        <p:spPr>
          <a:xfrm>
            <a:off x="754144" y="2215299"/>
            <a:ext cx="10859679" cy="4260915"/>
          </a:xfrm>
        </p:spPr>
        <p:txBody>
          <a:bodyPr>
            <a:normAutofit fontScale="92500" lnSpcReduction="20000"/>
          </a:bodyPr>
          <a:lstStyle/>
          <a:p>
            <a:r>
              <a:rPr lang="en-US" sz="4300" dirty="0"/>
              <a:t>The Part of Hades that the Righteous go to await Judgment</a:t>
            </a:r>
          </a:p>
          <a:p>
            <a:pPr marL="0" indent="0">
              <a:buNone/>
            </a:pPr>
            <a:endParaRPr lang="en-US" sz="4300" dirty="0"/>
          </a:p>
          <a:p>
            <a:r>
              <a:rPr lang="en-US" sz="4300" dirty="0"/>
              <a:t>It is located in paradise</a:t>
            </a:r>
          </a:p>
          <a:p>
            <a:endParaRPr lang="en-US" dirty="0"/>
          </a:p>
          <a:p>
            <a:endParaRPr lang="en-US" dirty="0"/>
          </a:p>
          <a:p>
            <a:endParaRPr lang="en-US" dirty="0"/>
          </a:p>
          <a:p>
            <a:pPr marL="0" indent="0">
              <a:buNone/>
            </a:pPr>
            <a:r>
              <a:rPr lang="en-US" dirty="0"/>
              <a:t>				</a:t>
            </a:r>
          </a:p>
        </p:txBody>
      </p:sp>
    </p:spTree>
    <p:extLst>
      <p:ext uri="{BB962C8B-B14F-4D97-AF65-F5344CB8AC3E}">
        <p14:creationId xmlns:p14="http://schemas.microsoft.com/office/powerpoint/2010/main" val="3168661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F751B-2A73-4541-90D5-720B10E9E535}"/>
              </a:ext>
            </a:extLst>
          </p:cNvPr>
          <p:cNvSpPr>
            <a:spLocks noGrp="1"/>
          </p:cNvSpPr>
          <p:nvPr>
            <p:ph type="title"/>
          </p:nvPr>
        </p:nvSpPr>
        <p:spPr>
          <a:xfrm>
            <a:off x="6420465" y="609600"/>
            <a:ext cx="5122606" cy="1905000"/>
          </a:xfrm>
        </p:spPr>
        <p:txBody>
          <a:bodyPr>
            <a:normAutofit/>
          </a:bodyPr>
          <a:lstStyle/>
          <a:p>
            <a:r>
              <a:rPr lang="en-US"/>
              <a:t>Tartarus</a:t>
            </a:r>
          </a:p>
        </p:txBody>
      </p:sp>
      <p:sp>
        <p:nvSpPr>
          <p:cNvPr id="3" name="Content Placeholder 2">
            <a:extLst>
              <a:ext uri="{FF2B5EF4-FFF2-40B4-BE49-F238E27FC236}">
                <a16:creationId xmlns:a16="http://schemas.microsoft.com/office/drawing/2014/main" id="{302238C4-6FFC-4A16-922B-F3EF4356144A}"/>
              </a:ext>
            </a:extLst>
          </p:cNvPr>
          <p:cNvSpPr>
            <a:spLocks noGrp="1"/>
          </p:cNvSpPr>
          <p:nvPr>
            <p:ph idx="1"/>
          </p:nvPr>
        </p:nvSpPr>
        <p:spPr>
          <a:xfrm>
            <a:off x="6420465" y="2143125"/>
            <a:ext cx="5122606" cy="3740150"/>
          </a:xfrm>
        </p:spPr>
        <p:txBody>
          <a:bodyPr anchor="t">
            <a:normAutofit/>
          </a:bodyPr>
          <a:lstStyle/>
          <a:p>
            <a:pPr marL="0" indent="0">
              <a:buNone/>
            </a:pPr>
            <a:r>
              <a:rPr lang="en-US" sz="4000" dirty="0"/>
              <a:t>Tartarus – the place of torment where judgment is awaited</a:t>
            </a:r>
          </a:p>
          <a:p>
            <a:pPr marL="0" indent="0">
              <a:buNone/>
            </a:pPr>
            <a:endParaRPr lang="en-US" dirty="0"/>
          </a:p>
          <a:p>
            <a:pPr marL="0" indent="0">
              <a:buNone/>
            </a:pPr>
            <a:r>
              <a:rPr lang="en-US" b="0" i="0" dirty="0">
                <a:effectLst/>
                <a:latin typeface="system-ui"/>
              </a:rPr>
              <a:t>;</a:t>
            </a:r>
            <a:endParaRPr lang="en-US" dirty="0"/>
          </a:p>
        </p:txBody>
      </p:sp>
      <p:pic>
        <p:nvPicPr>
          <p:cNvPr id="7" name="Graphic 6" descr="Skull">
            <a:extLst>
              <a:ext uri="{FF2B5EF4-FFF2-40B4-BE49-F238E27FC236}">
                <a16:creationId xmlns:a16="http://schemas.microsoft.com/office/drawing/2014/main" id="{F979920D-4279-414B-A36F-640F06A143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5132" y="645106"/>
            <a:ext cx="5247747"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104070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A picture containing text, nature, cloud&#10;&#10;Description automatically generated">
            <a:extLst>
              <a:ext uri="{FF2B5EF4-FFF2-40B4-BE49-F238E27FC236}">
                <a16:creationId xmlns:a16="http://schemas.microsoft.com/office/drawing/2014/main" id="{45363130-6B1B-4637-AA34-0520DDB3AF9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680133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7EB69-EB38-422C-A7C9-3926B181E25A}"/>
              </a:ext>
            </a:extLst>
          </p:cNvPr>
          <p:cNvSpPr>
            <a:spLocks noGrp="1"/>
          </p:cNvSpPr>
          <p:nvPr>
            <p:ph type="title"/>
          </p:nvPr>
        </p:nvSpPr>
        <p:spPr>
          <a:xfrm>
            <a:off x="1751012" y="4363271"/>
            <a:ext cx="8676222" cy="1066801"/>
          </a:xfrm>
        </p:spPr>
        <p:txBody>
          <a:bodyPr vert="horz" lIns="91440" tIns="45720" rIns="91440" bIns="45720" rtlCol="0" anchor="b">
            <a:normAutofit/>
          </a:bodyPr>
          <a:lstStyle/>
          <a:p>
            <a:pPr algn="ctr"/>
            <a: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t>GREAT GULF</a:t>
            </a:r>
          </a:p>
        </p:txBody>
      </p:sp>
      <p:sp>
        <p:nvSpPr>
          <p:cNvPr id="3" name="Content Placeholder 2">
            <a:extLst>
              <a:ext uri="{FF2B5EF4-FFF2-40B4-BE49-F238E27FC236}">
                <a16:creationId xmlns:a16="http://schemas.microsoft.com/office/drawing/2014/main" id="{E67B31A6-F606-410E-86B9-2A4DDC91C039}"/>
              </a:ext>
            </a:extLst>
          </p:cNvPr>
          <p:cNvSpPr>
            <a:spLocks noGrp="1"/>
          </p:cNvSpPr>
          <p:nvPr>
            <p:ph idx="1"/>
          </p:nvPr>
        </p:nvSpPr>
        <p:spPr>
          <a:xfrm>
            <a:off x="1751012" y="5516211"/>
            <a:ext cx="8676222" cy="722243"/>
          </a:xfrm>
        </p:spPr>
        <p:txBody>
          <a:bodyPr vert="horz" lIns="91440" tIns="45720" rIns="91440" bIns="45720" rtlCol="0" anchor="t">
            <a:normAutofit/>
          </a:bodyPr>
          <a:lstStyle/>
          <a:p>
            <a:pPr marL="0" indent="0" algn="ctr">
              <a:buNone/>
            </a:pPr>
            <a:r>
              <a:rPr lang="en-US" sz="2100">
                <a:gradFill flip="none" rotWithShape="1">
                  <a:gsLst>
                    <a:gs pos="0">
                      <a:schemeClr val="tx1"/>
                    </a:gs>
                    <a:gs pos="100000">
                      <a:schemeClr val="tx1">
                        <a:lumMod val="75000"/>
                      </a:schemeClr>
                    </a:gs>
                  </a:gsLst>
                  <a:lin ang="5400000" scaled="0"/>
                  <a:tileRect/>
                </a:gradFill>
              </a:rPr>
              <a:t>Once you are in paradise or in torment you are there to stay.</a:t>
            </a:r>
          </a:p>
        </p:txBody>
      </p:sp>
      <p:pic>
        <p:nvPicPr>
          <p:cNvPr id="5" name="Picture 4" descr="Birght blue sea and beach from above">
            <a:extLst>
              <a:ext uri="{FF2B5EF4-FFF2-40B4-BE49-F238E27FC236}">
                <a16:creationId xmlns:a16="http://schemas.microsoft.com/office/drawing/2014/main" id="{9ECA0A32-9675-41C8-BDEE-E936EF7EAE82}"/>
              </a:ext>
            </a:extLst>
          </p:cNvPr>
          <p:cNvPicPr>
            <a:picLocks noChangeAspect="1"/>
          </p:cNvPicPr>
          <p:nvPr/>
        </p:nvPicPr>
        <p:blipFill rotWithShape="1">
          <a:blip r:embed="rId3"/>
          <a:srcRect t="18320" b="28967"/>
          <a:stretch/>
        </p:blipFill>
        <p:spPr>
          <a:xfrm>
            <a:off x="20" y="10"/>
            <a:ext cx="12191980" cy="4273816"/>
          </a:xfrm>
          <a:prstGeom prst="rect">
            <a:avLst/>
          </a:prstGeom>
        </p:spPr>
      </p:pic>
    </p:spTree>
    <p:extLst>
      <p:ext uri="{BB962C8B-B14F-4D97-AF65-F5344CB8AC3E}">
        <p14:creationId xmlns:p14="http://schemas.microsoft.com/office/powerpoint/2010/main" val="106291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13BD-0EAD-48B7-A77B-21F27921851D}"/>
              </a:ext>
            </a:extLst>
          </p:cNvPr>
          <p:cNvSpPr>
            <a:spLocks noGrp="1"/>
          </p:cNvSpPr>
          <p:nvPr>
            <p:ph type="title"/>
          </p:nvPr>
        </p:nvSpPr>
        <p:spPr>
          <a:xfrm>
            <a:off x="1751012" y="4363271"/>
            <a:ext cx="8676222" cy="1066801"/>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The Day of Judgment</a:t>
            </a:r>
          </a:p>
        </p:txBody>
      </p:sp>
      <p:pic>
        <p:nvPicPr>
          <p:cNvPr id="5" name="Picture 4" descr="Front steps and columns of a majestic city building">
            <a:extLst>
              <a:ext uri="{FF2B5EF4-FFF2-40B4-BE49-F238E27FC236}">
                <a16:creationId xmlns:a16="http://schemas.microsoft.com/office/drawing/2014/main" id="{0508A674-F1EC-446A-B9C8-FE1084ACE29B}"/>
              </a:ext>
            </a:extLst>
          </p:cNvPr>
          <p:cNvPicPr>
            <a:picLocks noChangeAspect="1"/>
          </p:cNvPicPr>
          <p:nvPr/>
        </p:nvPicPr>
        <p:blipFill rotWithShape="1">
          <a:blip r:embed="rId3"/>
          <a:srcRect t="12212" b="35272"/>
          <a:stretch/>
        </p:blipFill>
        <p:spPr>
          <a:xfrm>
            <a:off x="20" y="10"/>
            <a:ext cx="12191980" cy="4273816"/>
          </a:xfrm>
          <a:prstGeom prst="rect">
            <a:avLst/>
          </a:prstGeom>
        </p:spPr>
      </p:pic>
    </p:spTree>
    <p:extLst>
      <p:ext uri="{BB962C8B-B14F-4D97-AF65-F5344CB8AC3E}">
        <p14:creationId xmlns:p14="http://schemas.microsoft.com/office/powerpoint/2010/main" val="323187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9CCD43D5-883F-4841-8C7A-32867FDA2357}"/>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848237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Graphical user interface, text, application, chat or text message&#10;&#10;Description automatically generated">
            <a:extLst>
              <a:ext uri="{FF2B5EF4-FFF2-40B4-BE49-F238E27FC236}">
                <a16:creationId xmlns:a16="http://schemas.microsoft.com/office/drawing/2014/main" id="{EDF855B7-97D1-4AD3-9F46-2AB89945E46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888" b="-1"/>
          <a:stretch/>
        </p:blipFill>
        <p:spPr>
          <a:xfrm>
            <a:off x="20" y="10"/>
            <a:ext cx="12191980" cy="6857990"/>
          </a:xfrm>
          <a:prstGeom prst="rect">
            <a:avLst/>
          </a:prstGeom>
        </p:spPr>
      </p:pic>
    </p:spTree>
    <p:extLst>
      <p:ext uri="{BB962C8B-B14F-4D97-AF65-F5344CB8AC3E}">
        <p14:creationId xmlns:p14="http://schemas.microsoft.com/office/powerpoint/2010/main" val="2412553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A picture containing text, nature, cloud&#10;&#10;Description automatically generated">
            <a:extLst>
              <a:ext uri="{FF2B5EF4-FFF2-40B4-BE49-F238E27FC236}">
                <a16:creationId xmlns:a16="http://schemas.microsoft.com/office/drawing/2014/main" id="{07F9249B-8FA2-493F-BD0D-D531EDD1FA2E}"/>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645283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A picture containing text, nature&#10;&#10;Description automatically generated">
            <a:extLst>
              <a:ext uri="{FF2B5EF4-FFF2-40B4-BE49-F238E27FC236}">
                <a16:creationId xmlns:a16="http://schemas.microsoft.com/office/drawing/2014/main" id="{4EF96E9E-11F0-4411-8285-1D5C61FFD82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843910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BAE6-A062-40D8-B0E2-C93F25428A3F}"/>
              </a:ext>
            </a:extLst>
          </p:cNvPr>
          <p:cNvSpPr>
            <a:spLocks noGrp="1"/>
          </p:cNvSpPr>
          <p:nvPr>
            <p:ph type="title"/>
          </p:nvPr>
        </p:nvSpPr>
        <p:spPr>
          <a:xfrm>
            <a:off x="1141413" y="609600"/>
            <a:ext cx="9905998" cy="1468582"/>
          </a:xfrm>
        </p:spPr>
        <p:txBody>
          <a:bodyPr>
            <a:normAutofit/>
          </a:bodyPr>
          <a:lstStyle/>
          <a:p>
            <a:r>
              <a:rPr lang="en-US" dirty="0"/>
              <a:t>We are spirit beings</a:t>
            </a:r>
          </a:p>
        </p:txBody>
      </p:sp>
      <p:graphicFrame>
        <p:nvGraphicFramePr>
          <p:cNvPr id="5" name="Content Placeholder 2">
            <a:extLst>
              <a:ext uri="{FF2B5EF4-FFF2-40B4-BE49-F238E27FC236}">
                <a16:creationId xmlns:a16="http://schemas.microsoft.com/office/drawing/2014/main" id="{7256DB69-22B9-4B0E-8C60-375D3108FC8E}"/>
              </a:ext>
            </a:extLst>
          </p:cNvPr>
          <p:cNvGraphicFramePr>
            <a:graphicFrameLocks noGrp="1"/>
          </p:cNvGraphicFramePr>
          <p:nvPr>
            <p:ph idx="1"/>
            <p:extLst>
              <p:ext uri="{D42A27DB-BD31-4B8C-83A1-F6EECF244321}">
                <p14:modId xmlns:p14="http://schemas.microsoft.com/office/powerpoint/2010/main" val="1524854477"/>
              </p:ext>
            </p:extLst>
          </p:nvPr>
        </p:nvGraphicFramePr>
        <p:xfrm>
          <a:off x="1141413" y="2286000"/>
          <a:ext cx="9906000" cy="33874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54994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A picture containing text, nature&#10;&#10;Description automatically generated">
            <a:extLst>
              <a:ext uri="{FF2B5EF4-FFF2-40B4-BE49-F238E27FC236}">
                <a16:creationId xmlns:a16="http://schemas.microsoft.com/office/drawing/2014/main" id="{9A8D86B4-55C5-4968-A2A1-DC47E0329894}"/>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457046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0F11F-6AC7-4D5B-9552-4ED1DEB4C998}"/>
              </a:ext>
            </a:extLst>
          </p:cNvPr>
          <p:cNvSpPr>
            <a:spLocks noGrp="1"/>
          </p:cNvSpPr>
          <p:nvPr>
            <p:ph type="title"/>
          </p:nvPr>
        </p:nvSpPr>
        <p:spPr>
          <a:xfrm>
            <a:off x="1141411" y="609601"/>
            <a:ext cx="9923767" cy="2905608"/>
          </a:xfrm>
        </p:spPr>
        <p:txBody>
          <a:bodyPr vert="horz" lIns="91440" tIns="45720" rIns="91440" bIns="45720" rtlCol="0" anchor="b">
            <a:normAutofit/>
          </a:bodyPr>
          <a:lstStyle/>
          <a:p>
            <a:pPr algn="ctr"/>
            <a:r>
              <a:rPr lang="en-US" sz="6600">
                <a:effectLst>
                  <a:glow rad="38100">
                    <a:schemeClr val="bg1">
                      <a:lumMod val="65000"/>
                      <a:lumOff val="35000"/>
                      <a:alpha val="50000"/>
                    </a:schemeClr>
                  </a:glow>
                  <a:outerShdw blurRad="28575" dist="31750" dir="13200000" algn="tl" rotWithShape="0">
                    <a:srgbClr val="000000">
                      <a:alpha val="25000"/>
                    </a:srgbClr>
                  </a:outerShdw>
                </a:effectLst>
              </a:rPr>
              <a:t>Why is judgment necessary</a:t>
            </a:r>
          </a:p>
        </p:txBody>
      </p:sp>
      <p:sp>
        <p:nvSpPr>
          <p:cNvPr id="3" name="Content Placeholder 2">
            <a:extLst>
              <a:ext uri="{FF2B5EF4-FFF2-40B4-BE49-F238E27FC236}">
                <a16:creationId xmlns:a16="http://schemas.microsoft.com/office/drawing/2014/main" id="{6C0D6749-69CB-4D06-9405-159B916E6D6E}"/>
              </a:ext>
            </a:extLst>
          </p:cNvPr>
          <p:cNvSpPr>
            <a:spLocks noGrp="1"/>
          </p:cNvSpPr>
          <p:nvPr>
            <p:ph idx="1"/>
          </p:nvPr>
        </p:nvSpPr>
        <p:spPr>
          <a:xfrm>
            <a:off x="1141411" y="3515209"/>
            <a:ext cx="9923767" cy="1341143"/>
          </a:xfrm>
        </p:spPr>
        <p:txBody>
          <a:bodyPr vert="horz" lIns="91440" tIns="45720" rIns="91440" bIns="45720" rtlCol="0" anchor="ctr">
            <a:normAutofit/>
          </a:bodyPr>
          <a:lstStyle/>
          <a:p>
            <a:pPr marL="0" indent="0" algn="ctr">
              <a:buNone/>
            </a:pPr>
            <a:r>
              <a:rPr lang="en-US" sz="2800" dirty="0">
                <a:gradFill flip="none" rotWithShape="1">
                  <a:gsLst>
                    <a:gs pos="0">
                      <a:schemeClr val="tx1"/>
                    </a:gs>
                    <a:gs pos="100000">
                      <a:schemeClr val="tx1">
                        <a:lumMod val="75000"/>
                      </a:schemeClr>
                    </a:gs>
                  </a:gsLst>
                  <a:lin ang="5400000" scaled="0"/>
                  <a:tileRect/>
                </a:gradFill>
              </a:rPr>
              <a:t>The last time people saw Christ he was dying on his cross</a:t>
            </a:r>
          </a:p>
        </p:txBody>
      </p:sp>
      <p:sp>
        <p:nvSpPr>
          <p:cNvPr id="8" name="Rectangle 7">
            <a:extLst>
              <a:ext uri="{FF2B5EF4-FFF2-40B4-BE49-F238E27FC236}">
                <a16:creationId xmlns:a16="http://schemas.microsoft.com/office/drawing/2014/main" id="{D3B96F23-8753-4C46-B0E7-444CF5F18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05027"/>
            <a:ext cx="12192000" cy="1652973"/>
          </a:xfrm>
          <a:prstGeom prst="rect">
            <a:avLst/>
          </a:prstGeom>
          <a:solidFill>
            <a:srgbClr val="0D0D0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32FBEEC-2018-4C8E-9F88-AE744C23D9A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189236"/>
            <a:ext cx="12192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152139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Graphical user interface, text&#10;&#10;Description automatically generated">
            <a:extLst>
              <a:ext uri="{FF2B5EF4-FFF2-40B4-BE49-F238E27FC236}">
                <a16:creationId xmlns:a16="http://schemas.microsoft.com/office/drawing/2014/main" id="{6FE4B5A9-6576-43EA-922B-E494169BE00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869753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390D2DB3-BC29-4DA8-BD39-9C969222624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37" b="305"/>
          <a:stretch/>
        </p:blipFill>
        <p:spPr>
          <a:xfrm>
            <a:off x="20" y="10"/>
            <a:ext cx="12191980" cy="6857990"/>
          </a:xfrm>
          <a:prstGeom prst="rect">
            <a:avLst/>
          </a:prstGeom>
        </p:spPr>
      </p:pic>
    </p:spTree>
    <p:extLst>
      <p:ext uri="{BB962C8B-B14F-4D97-AF65-F5344CB8AC3E}">
        <p14:creationId xmlns:p14="http://schemas.microsoft.com/office/powerpoint/2010/main" val="1369826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40C94-515F-4361-87AE-E71AA9117CB0}"/>
              </a:ext>
            </a:extLst>
          </p:cNvPr>
          <p:cNvSpPr>
            <a:spLocks noGrp="1"/>
          </p:cNvSpPr>
          <p:nvPr>
            <p:ph type="title"/>
          </p:nvPr>
        </p:nvSpPr>
        <p:spPr>
          <a:xfrm>
            <a:off x="8119869" y="643466"/>
            <a:ext cx="3143875" cy="5571065"/>
          </a:xfrm>
        </p:spPr>
        <p:txBody>
          <a:bodyPr anchor="ctr">
            <a:normAutofit/>
          </a:bodyPr>
          <a:lstStyle/>
          <a:p>
            <a:r>
              <a:rPr lang="en-US" sz="3600"/>
              <a:t>ETERNITY</a:t>
            </a:r>
          </a:p>
        </p:txBody>
      </p:sp>
      <p:sp>
        <p:nvSpPr>
          <p:cNvPr id="9" name="Rectangle 8">
            <a:extLst>
              <a:ext uri="{FF2B5EF4-FFF2-40B4-BE49-F238E27FC236}">
                <a16:creationId xmlns:a16="http://schemas.microsoft.com/office/drawing/2014/main" id="{D0672142-94D6-400E-B188-309B101D8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2169"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27259A-B804-4AD2-9BC6-66F7BB218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908066"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 name="Straight Connector 12">
            <a:extLst>
              <a:ext uri="{FF2B5EF4-FFF2-40B4-BE49-F238E27FC236}">
                <a16:creationId xmlns:a16="http://schemas.microsoft.com/office/drawing/2014/main" id="{39B4E8A7-8505-4752-9B81-C739116CE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150420" y="3429000"/>
            <a:ext cx="6858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graphicFrame>
        <p:nvGraphicFramePr>
          <p:cNvPr id="5" name="Content Placeholder 2">
            <a:extLst>
              <a:ext uri="{FF2B5EF4-FFF2-40B4-BE49-F238E27FC236}">
                <a16:creationId xmlns:a16="http://schemas.microsoft.com/office/drawing/2014/main" id="{A7D6F087-8E03-4211-98EE-78511C8FFC6D}"/>
              </a:ext>
            </a:extLst>
          </p:cNvPr>
          <p:cNvGraphicFramePr>
            <a:graphicFrameLocks noGrp="1"/>
          </p:cNvGraphicFramePr>
          <p:nvPr>
            <p:ph idx="1"/>
            <p:extLst>
              <p:ext uri="{D42A27DB-BD31-4B8C-83A1-F6EECF244321}">
                <p14:modId xmlns:p14="http://schemas.microsoft.com/office/powerpoint/2010/main" val="168461711"/>
              </p:ext>
            </p:extLst>
          </p:nvPr>
        </p:nvGraphicFramePr>
        <p:xfrm>
          <a:off x="643467" y="643467"/>
          <a:ext cx="6243992" cy="5571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4985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Graphical user interface, diagram&#10;&#10;Description automatically generated">
            <a:extLst>
              <a:ext uri="{FF2B5EF4-FFF2-40B4-BE49-F238E27FC236}">
                <a16:creationId xmlns:a16="http://schemas.microsoft.com/office/drawing/2014/main" id="{EDFB2FCE-8F62-4DC5-9D7B-0C4FE871D58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42"/>
          <a:stretch/>
        </p:blipFill>
        <p:spPr>
          <a:xfrm>
            <a:off x="20" y="10"/>
            <a:ext cx="12191980" cy="6857990"/>
          </a:xfrm>
          <a:prstGeom prst="rect">
            <a:avLst/>
          </a:prstGeom>
        </p:spPr>
      </p:pic>
    </p:spTree>
    <p:extLst>
      <p:ext uri="{BB962C8B-B14F-4D97-AF65-F5344CB8AC3E}">
        <p14:creationId xmlns:p14="http://schemas.microsoft.com/office/powerpoint/2010/main" val="593822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A picture containing text, indoor, orange&#10;&#10;Description automatically generated">
            <a:extLst>
              <a:ext uri="{FF2B5EF4-FFF2-40B4-BE49-F238E27FC236}">
                <a16:creationId xmlns:a16="http://schemas.microsoft.com/office/drawing/2014/main" id="{999EC1DE-8B00-425C-9746-61B23E6E736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63650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A landscape with hills and trees&#10;&#10;Description automatically generated with low confidence">
            <a:extLst>
              <a:ext uri="{FF2B5EF4-FFF2-40B4-BE49-F238E27FC236}">
                <a16:creationId xmlns:a16="http://schemas.microsoft.com/office/drawing/2014/main" id="{0F8862F2-DF07-47BE-AC1B-5F028EDA8F3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9915976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CCAC3619-0A52-4F13-B8AE-6D56485D1B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42"/>
          <a:stretch/>
        </p:blipFill>
        <p:spPr>
          <a:xfrm>
            <a:off x="20" y="10"/>
            <a:ext cx="12191980" cy="6857990"/>
          </a:xfrm>
          <a:prstGeom prst="rect">
            <a:avLst/>
          </a:prstGeom>
        </p:spPr>
      </p:pic>
    </p:spTree>
    <p:extLst>
      <p:ext uri="{BB962C8B-B14F-4D97-AF65-F5344CB8AC3E}">
        <p14:creationId xmlns:p14="http://schemas.microsoft.com/office/powerpoint/2010/main" val="2781031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A landscape with hills and trees&#10;&#10;Description automatically generated with low confidence">
            <a:extLst>
              <a:ext uri="{FF2B5EF4-FFF2-40B4-BE49-F238E27FC236}">
                <a16:creationId xmlns:a16="http://schemas.microsoft.com/office/drawing/2014/main" id="{DBA77FB7-A453-4E3F-9413-C9D59E2583F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74870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A picture containing text, nature&#10;&#10;Description automatically generated">
            <a:extLst>
              <a:ext uri="{FF2B5EF4-FFF2-40B4-BE49-F238E27FC236}">
                <a16:creationId xmlns:a16="http://schemas.microsoft.com/office/drawing/2014/main" id="{CFA0DC2C-3377-4196-9138-DADE3B83C06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902105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67A2C-EA23-482E-9CD0-8A53488B79C9}"/>
              </a:ext>
            </a:extLst>
          </p:cNvPr>
          <p:cNvSpPr>
            <a:spLocks noGrp="1"/>
          </p:cNvSpPr>
          <p:nvPr>
            <p:ph type="title"/>
          </p:nvPr>
        </p:nvSpPr>
        <p:spPr>
          <a:xfrm>
            <a:off x="1143001" y="466929"/>
            <a:ext cx="9905998" cy="703634"/>
          </a:xfrm>
        </p:spPr>
        <p:txBody>
          <a:bodyPr/>
          <a:lstStyle/>
          <a:p>
            <a:r>
              <a:rPr lang="en-US" dirty="0"/>
              <a:t>Eschatology timeline</a:t>
            </a:r>
          </a:p>
        </p:txBody>
      </p:sp>
      <p:sp>
        <p:nvSpPr>
          <p:cNvPr id="3" name="Content Placeholder 2">
            <a:extLst>
              <a:ext uri="{FF2B5EF4-FFF2-40B4-BE49-F238E27FC236}">
                <a16:creationId xmlns:a16="http://schemas.microsoft.com/office/drawing/2014/main" id="{33565F14-307C-4F54-BAF1-0DA1DD9325C9}"/>
              </a:ext>
            </a:extLst>
          </p:cNvPr>
          <p:cNvSpPr>
            <a:spLocks noGrp="1"/>
          </p:cNvSpPr>
          <p:nvPr>
            <p:ph idx="1"/>
          </p:nvPr>
        </p:nvSpPr>
        <p:spPr>
          <a:xfrm>
            <a:off x="321014" y="1342418"/>
            <a:ext cx="11177080" cy="5048654"/>
          </a:xfrm>
        </p:spPr>
        <p:txBody>
          <a:bodyPr>
            <a:normAutofit lnSpcReduction="10000"/>
          </a:bodyPr>
          <a:lstStyle/>
          <a:p>
            <a:pPr marL="0" indent="0">
              <a:buNone/>
            </a:pPr>
            <a:r>
              <a:rPr lang="en-US" sz="4000" dirty="0"/>
              <a:t>1. Rapture – </a:t>
            </a:r>
            <a:r>
              <a:rPr lang="en-US" sz="4000" dirty="0">
                <a:solidFill>
                  <a:srgbClr val="FFFF00"/>
                </a:solidFill>
              </a:rPr>
              <a:t>1 Thess. 4:17</a:t>
            </a:r>
          </a:p>
          <a:p>
            <a:pPr marL="0" indent="0">
              <a:buNone/>
            </a:pPr>
            <a:r>
              <a:rPr lang="en-US" sz="4000" dirty="0"/>
              <a:t>2. Great Tribulation  - </a:t>
            </a:r>
            <a:r>
              <a:rPr lang="en-US" sz="4000" dirty="0">
                <a:solidFill>
                  <a:srgbClr val="FFFF00"/>
                </a:solidFill>
              </a:rPr>
              <a:t>Dan. 9:27, </a:t>
            </a:r>
            <a:r>
              <a:rPr lang="en-US" sz="4000" dirty="0" err="1">
                <a:solidFill>
                  <a:srgbClr val="FFFF00"/>
                </a:solidFill>
              </a:rPr>
              <a:t>matthew</a:t>
            </a:r>
            <a:r>
              <a:rPr lang="en-US" sz="4000" dirty="0">
                <a:solidFill>
                  <a:srgbClr val="FFFF00"/>
                </a:solidFill>
              </a:rPr>
              <a:t> 24</a:t>
            </a:r>
          </a:p>
          <a:p>
            <a:pPr marL="0" indent="0">
              <a:buNone/>
            </a:pPr>
            <a:r>
              <a:rPr lang="en-US" sz="4000" dirty="0">
                <a:solidFill>
                  <a:schemeClr val="tx1"/>
                </a:solidFill>
              </a:rPr>
              <a:t>3. 2</a:t>
            </a:r>
            <a:r>
              <a:rPr lang="en-US" sz="4000" baseline="30000" dirty="0">
                <a:solidFill>
                  <a:schemeClr val="tx1"/>
                </a:solidFill>
              </a:rPr>
              <a:t>nd</a:t>
            </a:r>
            <a:r>
              <a:rPr lang="en-US" sz="4000" dirty="0">
                <a:solidFill>
                  <a:schemeClr val="tx1"/>
                </a:solidFill>
              </a:rPr>
              <a:t> Coming </a:t>
            </a:r>
            <a:r>
              <a:rPr lang="en-US" sz="4000" dirty="0">
                <a:solidFill>
                  <a:srgbClr val="FFFF00"/>
                </a:solidFill>
              </a:rPr>
              <a:t>– Rev. 1:7, </a:t>
            </a:r>
            <a:r>
              <a:rPr lang="en-US" sz="4000" dirty="0" err="1">
                <a:solidFill>
                  <a:srgbClr val="FFFF00"/>
                </a:solidFill>
              </a:rPr>
              <a:t>matthew</a:t>
            </a:r>
            <a:r>
              <a:rPr lang="en-US" sz="4000" dirty="0">
                <a:solidFill>
                  <a:srgbClr val="FFFF00"/>
                </a:solidFill>
              </a:rPr>
              <a:t> 24:27</a:t>
            </a:r>
          </a:p>
          <a:p>
            <a:pPr marL="0" indent="0">
              <a:buNone/>
            </a:pPr>
            <a:r>
              <a:rPr lang="en-US" sz="4000" dirty="0"/>
              <a:t>4. Battle of Armageddon - </a:t>
            </a:r>
            <a:r>
              <a:rPr lang="en-US" sz="4000" dirty="0">
                <a:solidFill>
                  <a:srgbClr val="FFFF00"/>
                </a:solidFill>
              </a:rPr>
              <a:t>Rev. 16:12-16</a:t>
            </a:r>
          </a:p>
          <a:p>
            <a:pPr marL="0" indent="0">
              <a:buNone/>
            </a:pPr>
            <a:r>
              <a:rPr lang="en-US" sz="4000" dirty="0"/>
              <a:t>5. The Millennium (</a:t>
            </a:r>
            <a:r>
              <a:rPr lang="en-US" sz="4000" dirty="0" err="1"/>
              <a:t>satan</a:t>
            </a:r>
            <a:r>
              <a:rPr lang="en-US" sz="4000" dirty="0"/>
              <a:t> bound in the beginning and released in the end) – </a:t>
            </a:r>
            <a:r>
              <a:rPr lang="en-US" sz="4000" dirty="0">
                <a:solidFill>
                  <a:srgbClr val="FFFF00"/>
                </a:solidFill>
              </a:rPr>
              <a:t>revelation 20:4 </a:t>
            </a:r>
          </a:p>
          <a:p>
            <a:pPr marL="0" indent="0">
              <a:buNone/>
            </a:pPr>
            <a:r>
              <a:rPr lang="en-US" sz="4000" dirty="0"/>
              <a:t>6. New Heavens and New Earth – </a:t>
            </a:r>
            <a:r>
              <a:rPr lang="en-US" sz="4000" dirty="0">
                <a:solidFill>
                  <a:srgbClr val="FFFF00"/>
                </a:solidFill>
              </a:rPr>
              <a:t>Rev. 21:1</a:t>
            </a:r>
          </a:p>
          <a:p>
            <a:endParaRPr lang="en-US" dirty="0"/>
          </a:p>
        </p:txBody>
      </p:sp>
    </p:spTree>
    <p:extLst>
      <p:ext uri="{BB962C8B-B14F-4D97-AF65-F5344CB8AC3E}">
        <p14:creationId xmlns:p14="http://schemas.microsoft.com/office/powerpoint/2010/main" val="3174577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6" name="Content Placeholder 5" descr="Timeline&#10;&#10;Description automatically generated">
            <a:extLst>
              <a:ext uri="{FF2B5EF4-FFF2-40B4-BE49-F238E27FC236}">
                <a16:creationId xmlns:a16="http://schemas.microsoft.com/office/drawing/2014/main" id="{DFA677DA-D1B4-4D06-BB93-BB71A384A399}"/>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419584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AE413-CACF-483A-9A6E-49FE609F6697}"/>
              </a:ext>
            </a:extLst>
          </p:cNvPr>
          <p:cNvSpPr>
            <a:spLocks noGrp="1"/>
          </p:cNvSpPr>
          <p:nvPr>
            <p:ph type="title"/>
          </p:nvPr>
        </p:nvSpPr>
        <p:spPr>
          <a:xfrm>
            <a:off x="1143001" y="364351"/>
            <a:ext cx="9905998" cy="540470"/>
          </a:xfrm>
        </p:spPr>
        <p:txBody>
          <a:bodyPr>
            <a:normAutofit fontScale="90000"/>
          </a:bodyPr>
          <a:lstStyle/>
          <a:p>
            <a:r>
              <a:rPr lang="en-US" dirty="0"/>
              <a:t>The day of the lord (2 Thessalonians 2:3-8)</a:t>
            </a:r>
          </a:p>
        </p:txBody>
      </p:sp>
      <p:sp>
        <p:nvSpPr>
          <p:cNvPr id="6" name="Arrow: Right 5">
            <a:extLst>
              <a:ext uri="{FF2B5EF4-FFF2-40B4-BE49-F238E27FC236}">
                <a16:creationId xmlns:a16="http://schemas.microsoft.com/office/drawing/2014/main" id="{27D000B2-91F4-402B-B6C9-EC7E376F11AC}"/>
              </a:ext>
            </a:extLst>
          </p:cNvPr>
          <p:cNvSpPr/>
          <p:nvPr/>
        </p:nvSpPr>
        <p:spPr>
          <a:xfrm>
            <a:off x="433633" y="5128181"/>
            <a:ext cx="11217897" cy="31108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B7553A-8338-4AE6-901A-E2611771269E}"/>
              </a:ext>
            </a:extLst>
          </p:cNvPr>
          <p:cNvSpPr/>
          <p:nvPr/>
        </p:nvSpPr>
        <p:spPr>
          <a:xfrm rot="19522186">
            <a:off x="-613090" y="2366358"/>
            <a:ext cx="6264631" cy="1077218"/>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Apostasy (falling away)</a:t>
            </a:r>
          </a:p>
          <a:p>
            <a:pPr algn="ct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(v.3)</a:t>
            </a:r>
          </a:p>
        </p:txBody>
      </p:sp>
      <p:sp>
        <p:nvSpPr>
          <p:cNvPr id="8" name="Content Placeholder 7">
            <a:extLst>
              <a:ext uri="{FF2B5EF4-FFF2-40B4-BE49-F238E27FC236}">
                <a16:creationId xmlns:a16="http://schemas.microsoft.com/office/drawing/2014/main" id="{4471FF1F-4619-49ED-8CB0-2E270A28A9C3}"/>
              </a:ext>
            </a:extLst>
          </p:cNvPr>
          <p:cNvSpPr>
            <a:spLocks noGrp="1"/>
          </p:cNvSpPr>
          <p:nvPr>
            <p:ph idx="1"/>
          </p:nvPr>
        </p:nvSpPr>
        <p:spPr>
          <a:xfrm rot="19522186">
            <a:off x="868465" y="2859614"/>
            <a:ext cx="6489055" cy="1138773"/>
          </a:xfrm>
          <a:prstGeom prst="rect">
            <a:avLst/>
          </a:prstGeom>
          <a:noFill/>
        </p:spPr>
        <p:txBody>
          <a:bodyPr wrap="square" lIns="91440" tIns="45720" rIns="91440" bIns="45720">
            <a:spAutoFit/>
          </a:bodyPr>
          <a:lstStyle/>
          <a:p>
            <a:pPr marL="0" indent="0" algn="ctr">
              <a:buNone/>
            </a:pPr>
            <a:r>
              <a:rPr lang="en-US" sz="40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The restrainer  removed </a:t>
            </a:r>
            <a:r>
              <a:rPr lang="en-US" sz="2800" b="1" cap="none" dirty="0">
                <a:ln w="9525">
                  <a:solidFill>
                    <a:schemeClr val="bg1"/>
                  </a:solidFill>
                  <a:prstDash val="solid"/>
                </a:ln>
                <a:solidFill>
                  <a:schemeClr val="tx1"/>
                </a:solidFill>
                <a:effectLst>
                  <a:outerShdw blurRad="12700" dist="38100" dir="2700000" algn="tl" rotWithShape="0">
                    <a:schemeClr val="bg1">
                      <a:lumMod val="50000"/>
                    </a:schemeClr>
                  </a:outerShdw>
                </a:effectLst>
              </a:rPr>
              <a:t>(v.3,8)</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 name="Rectangle 8">
            <a:extLst>
              <a:ext uri="{FF2B5EF4-FFF2-40B4-BE49-F238E27FC236}">
                <a16:creationId xmlns:a16="http://schemas.microsoft.com/office/drawing/2014/main" id="{13C7FE29-DC22-45FA-8AA0-F8983E36C93B}"/>
              </a:ext>
            </a:extLst>
          </p:cNvPr>
          <p:cNvSpPr/>
          <p:nvPr/>
        </p:nvSpPr>
        <p:spPr>
          <a:xfrm rot="19522186">
            <a:off x="2648519" y="3098297"/>
            <a:ext cx="6698083" cy="1138773"/>
          </a:xfrm>
          <a:prstGeom prst="rect">
            <a:avLst/>
          </a:prstGeom>
          <a:noFill/>
        </p:spPr>
        <p:txBody>
          <a:bodyPr wrap="square" lIns="91440" tIns="45720" rIns="91440" bIns="45720">
            <a:spAutoFit/>
          </a:bodyPr>
          <a:lstStyle/>
          <a:p>
            <a:pPr algn="ctr"/>
            <a:r>
              <a:rPr lang="en-US" sz="4000" b="1" dirty="0">
                <a:ln w="9525">
                  <a:solidFill>
                    <a:schemeClr val="bg1"/>
                  </a:solidFill>
                  <a:prstDash val="solid"/>
                </a:ln>
                <a:effectLst>
                  <a:outerShdw blurRad="12700" dist="38100" dir="2700000" algn="tl" rotWithShape="0">
                    <a:schemeClr val="bg1">
                      <a:lumMod val="50000"/>
                    </a:schemeClr>
                  </a:outerShdw>
                </a:effectLst>
              </a:rPr>
              <a:t>The man of sin revealed </a:t>
            </a:r>
            <a:r>
              <a:rPr lang="en-US" sz="2800" b="1" dirty="0">
                <a:ln w="9525">
                  <a:solidFill>
                    <a:schemeClr val="bg1"/>
                  </a:solidFill>
                  <a:prstDash val="solid"/>
                </a:ln>
                <a:effectLst>
                  <a:outerShdw blurRad="12700" dist="38100" dir="2700000" algn="tl" rotWithShape="0">
                    <a:schemeClr val="bg1">
                      <a:lumMod val="50000"/>
                    </a:schemeClr>
                  </a:outerShdw>
                </a:effectLst>
              </a:rPr>
              <a:t>(v.8)</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 name="Rectangle 9">
            <a:extLst>
              <a:ext uri="{FF2B5EF4-FFF2-40B4-BE49-F238E27FC236}">
                <a16:creationId xmlns:a16="http://schemas.microsoft.com/office/drawing/2014/main" id="{FFC93F8E-E950-4A55-80B6-7BFB93DE6799}"/>
              </a:ext>
            </a:extLst>
          </p:cNvPr>
          <p:cNvSpPr/>
          <p:nvPr/>
        </p:nvSpPr>
        <p:spPr>
          <a:xfrm rot="19522186">
            <a:off x="5699022" y="3324024"/>
            <a:ext cx="5052057" cy="1077218"/>
          </a:xfrm>
          <a:prstGeom prst="rect">
            <a:avLst/>
          </a:prstGeom>
          <a:noFill/>
        </p:spPr>
        <p:txBody>
          <a:bodyPr wrap="square" lIns="91440" tIns="45720" rIns="91440" bIns="45720">
            <a:spAutoFit/>
          </a:bodyPr>
          <a:lstStyle/>
          <a:p>
            <a:pPr algn="ctr"/>
            <a:r>
              <a:rPr lang="en-US" sz="4000" b="1" dirty="0">
                <a:ln w="9525">
                  <a:solidFill>
                    <a:schemeClr val="bg1"/>
                  </a:solidFill>
                  <a:prstDash val="solid"/>
                </a:ln>
                <a:effectLst>
                  <a:outerShdw blurRad="12700" dist="38100" dir="2700000" algn="tl" rotWithShape="0">
                    <a:schemeClr val="bg1">
                      <a:lumMod val="50000"/>
                    </a:schemeClr>
                  </a:outerShdw>
                </a:effectLst>
              </a:rPr>
              <a:t>The Day of the Lord </a:t>
            </a:r>
            <a:r>
              <a:rPr lang="en-US" sz="2400" b="1" dirty="0">
                <a:ln w="9525">
                  <a:solidFill>
                    <a:schemeClr val="bg1"/>
                  </a:solidFill>
                  <a:prstDash val="solid"/>
                </a:ln>
                <a:effectLst>
                  <a:outerShdw blurRad="12700" dist="38100" dir="2700000" algn="tl" rotWithShape="0">
                    <a:schemeClr val="bg1">
                      <a:lumMod val="50000"/>
                    </a:schemeClr>
                  </a:outerShdw>
                </a:effectLst>
              </a:rPr>
              <a:t>(v.3)</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1" name="Rectangle 10">
            <a:extLst>
              <a:ext uri="{FF2B5EF4-FFF2-40B4-BE49-F238E27FC236}">
                <a16:creationId xmlns:a16="http://schemas.microsoft.com/office/drawing/2014/main" id="{8F6062F9-81A8-4CE3-B091-487729291B21}"/>
              </a:ext>
            </a:extLst>
          </p:cNvPr>
          <p:cNvSpPr/>
          <p:nvPr/>
        </p:nvSpPr>
        <p:spPr>
          <a:xfrm rot="19522186">
            <a:off x="6321823" y="3887713"/>
            <a:ext cx="6264631" cy="1077218"/>
          </a:xfrm>
          <a:prstGeom prst="rect">
            <a:avLst/>
          </a:prstGeom>
          <a:noFill/>
        </p:spPr>
        <p:txBody>
          <a:bodyPr wrap="square" lIns="91440" tIns="45720" rIns="91440" bIns="45720">
            <a:spAutoFit/>
          </a:bodyPr>
          <a:lstStyle/>
          <a:p>
            <a:pPr algn="ctr"/>
            <a:r>
              <a:rPr lang="en-US" sz="4000" b="1" dirty="0">
                <a:ln w="9525">
                  <a:solidFill>
                    <a:schemeClr val="bg1"/>
                  </a:solidFill>
                  <a:prstDash val="solid"/>
                </a:ln>
                <a:solidFill>
                  <a:srgbClr val="92D050"/>
                </a:solidFill>
                <a:effectLst>
                  <a:outerShdw blurRad="12700" dist="38100" dir="2700000" algn="tl" rotWithShape="0">
                    <a:schemeClr val="bg1">
                      <a:lumMod val="50000"/>
                    </a:schemeClr>
                  </a:outerShdw>
                </a:effectLst>
              </a:rPr>
              <a:t>The Rapture</a:t>
            </a:r>
            <a:endParaRPr lang="en-US" sz="4000" b="1" cap="none" spc="0" dirty="0">
              <a:ln w="9525">
                <a:solidFill>
                  <a:schemeClr val="bg1"/>
                </a:solidFill>
                <a:prstDash val="solid"/>
              </a:ln>
              <a:solidFill>
                <a:srgbClr val="92D050"/>
              </a:solidFill>
              <a:effectLst>
                <a:outerShdw blurRad="12700" dist="38100" dir="2700000" algn="tl" rotWithShape="0">
                  <a:schemeClr val="bg1">
                    <a:lumMod val="50000"/>
                  </a:schemeClr>
                </a:outerShdw>
              </a:effectLst>
            </a:endParaRPr>
          </a:p>
          <a:p>
            <a:pPr algn="ctr"/>
            <a:endPar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937566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2D17-C577-42A9-83DB-834E802234BA}"/>
              </a:ext>
            </a:extLst>
          </p:cNvPr>
          <p:cNvSpPr>
            <a:spLocks noGrp="1"/>
          </p:cNvSpPr>
          <p:nvPr>
            <p:ph type="title"/>
          </p:nvPr>
        </p:nvSpPr>
        <p:spPr/>
        <p:txBody>
          <a:bodyPr/>
          <a:lstStyle/>
          <a:p>
            <a:r>
              <a:rPr lang="en-US" dirty="0"/>
              <a:t>1. The Rapture (</a:t>
            </a:r>
            <a:r>
              <a:rPr lang="en-US" dirty="0" err="1"/>
              <a:t>harpazo</a:t>
            </a:r>
            <a:r>
              <a:rPr lang="en-US" dirty="0"/>
              <a:t>)</a:t>
            </a:r>
          </a:p>
        </p:txBody>
      </p:sp>
      <p:sp>
        <p:nvSpPr>
          <p:cNvPr id="3" name="Content Placeholder 2">
            <a:extLst>
              <a:ext uri="{FF2B5EF4-FFF2-40B4-BE49-F238E27FC236}">
                <a16:creationId xmlns:a16="http://schemas.microsoft.com/office/drawing/2014/main" id="{B47AA04B-9062-4348-81E7-47638F04D5F1}"/>
              </a:ext>
            </a:extLst>
          </p:cNvPr>
          <p:cNvSpPr>
            <a:spLocks noGrp="1"/>
          </p:cNvSpPr>
          <p:nvPr>
            <p:ph idx="1"/>
          </p:nvPr>
        </p:nvSpPr>
        <p:spPr>
          <a:xfrm>
            <a:off x="661481" y="2237363"/>
            <a:ext cx="10749064" cy="3553838"/>
          </a:xfrm>
        </p:spPr>
        <p:txBody>
          <a:bodyPr>
            <a:normAutofit/>
          </a:bodyPr>
          <a:lstStyle/>
          <a:p>
            <a:pPr marL="0" indent="0">
              <a:buNone/>
            </a:pPr>
            <a:r>
              <a:rPr lang="en-US" sz="4000" b="1" u="sng" dirty="0">
                <a:solidFill>
                  <a:srgbClr val="FFFF00"/>
                </a:solidFill>
              </a:rPr>
              <a:t>1 Thessalonians 4:17 </a:t>
            </a:r>
            <a:r>
              <a:rPr lang="en-US" sz="4000" dirty="0"/>
              <a:t>– “Then we which are alive and remain shall be caught up (</a:t>
            </a:r>
            <a:r>
              <a:rPr lang="en-US" sz="4000" dirty="0" err="1"/>
              <a:t>harpazo</a:t>
            </a:r>
            <a:r>
              <a:rPr lang="en-US" sz="4000" dirty="0"/>
              <a:t>) together with them in the clouds to meet the lord in the air: and so shall we ever be with the lord.”</a:t>
            </a:r>
          </a:p>
        </p:txBody>
      </p:sp>
    </p:spTree>
    <p:extLst>
      <p:ext uri="{BB962C8B-B14F-4D97-AF65-F5344CB8AC3E}">
        <p14:creationId xmlns:p14="http://schemas.microsoft.com/office/powerpoint/2010/main" val="23646758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F3BD5-768B-41F6-B918-35BA285321C9}"/>
              </a:ext>
            </a:extLst>
          </p:cNvPr>
          <p:cNvSpPr>
            <a:spLocks noGrp="1"/>
          </p:cNvSpPr>
          <p:nvPr>
            <p:ph type="title"/>
          </p:nvPr>
        </p:nvSpPr>
        <p:spPr>
          <a:xfrm>
            <a:off x="1141413" y="609600"/>
            <a:ext cx="9905998" cy="781050"/>
          </a:xfrm>
        </p:spPr>
        <p:txBody>
          <a:bodyPr/>
          <a:lstStyle/>
          <a:p>
            <a:r>
              <a:rPr lang="en-US" dirty="0"/>
              <a:t>7 raptures</a:t>
            </a:r>
          </a:p>
        </p:txBody>
      </p:sp>
      <p:sp>
        <p:nvSpPr>
          <p:cNvPr id="3" name="Content Placeholder 2">
            <a:extLst>
              <a:ext uri="{FF2B5EF4-FFF2-40B4-BE49-F238E27FC236}">
                <a16:creationId xmlns:a16="http://schemas.microsoft.com/office/drawing/2014/main" id="{5CE9B4D0-3569-46BE-B7E7-9299FDEEB4C2}"/>
              </a:ext>
            </a:extLst>
          </p:cNvPr>
          <p:cNvSpPr>
            <a:spLocks noGrp="1"/>
          </p:cNvSpPr>
          <p:nvPr>
            <p:ph idx="1"/>
          </p:nvPr>
        </p:nvSpPr>
        <p:spPr>
          <a:xfrm>
            <a:off x="733425" y="1323975"/>
            <a:ext cx="10801350" cy="4924425"/>
          </a:xfrm>
        </p:spPr>
        <p:txBody>
          <a:bodyPr/>
          <a:lstStyle/>
          <a:p>
            <a:pPr marL="457200" indent="-457200">
              <a:buAutoNum type="arabicPeriod"/>
            </a:pPr>
            <a:r>
              <a:rPr lang="en-US" sz="3200" dirty="0">
                <a:solidFill>
                  <a:srgbClr val="FFFF00"/>
                </a:solidFill>
              </a:rPr>
              <a:t>Enoch</a:t>
            </a:r>
            <a:r>
              <a:rPr lang="en-US" sz="3200" dirty="0"/>
              <a:t> – genesis 5:42/ Hebrews 11:5</a:t>
            </a:r>
          </a:p>
          <a:p>
            <a:pPr marL="457200" indent="-457200">
              <a:buAutoNum type="arabicPeriod"/>
            </a:pPr>
            <a:r>
              <a:rPr lang="en-US" sz="3200" dirty="0">
                <a:solidFill>
                  <a:srgbClr val="FFFF00"/>
                </a:solidFill>
              </a:rPr>
              <a:t>Elijah</a:t>
            </a:r>
            <a:r>
              <a:rPr lang="en-US" sz="3200" dirty="0"/>
              <a:t> – 2 kings 2:1, 11</a:t>
            </a:r>
          </a:p>
          <a:p>
            <a:pPr marL="457200" indent="-457200">
              <a:buAutoNum type="arabicPeriod"/>
            </a:pPr>
            <a:r>
              <a:rPr lang="en-US" sz="3200" dirty="0">
                <a:solidFill>
                  <a:srgbClr val="FFFF00"/>
                </a:solidFill>
              </a:rPr>
              <a:t>Jesus</a:t>
            </a:r>
            <a:r>
              <a:rPr lang="en-US" sz="3200" dirty="0"/>
              <a:t> – mark 16:19, acts 1:9-11/ revelation 12:5</a:t>
            </a:r>
          </a:p>
          <a:p>
            <a:pPr marL="457200" indent="-457200">
              <a:buAutoNum type="arabicPeriod"/>
            </a:pPr>
            <a:r>
              <a:rPr lang="en-US" sz="3200" dirty="0">
                <a:solidFill>
                  <a:srgbClr val="FFFF00"/>
                </a:solidFill>
              </a:rPr>
              <a:t>Phillip</a:t>
            </a:r>
            <a:r>
              <a:rPr lang="en-US" sz="3200" dirty="0"/>
              <a:t> – acts 8:39</a:t>
            </a:r>
          </a:p>
          <a:p>
            <a:pPr marL="457200" indent="-457200">
              <a:buAutoNum type="arabicPeriod"/>
            </a:pPr>
            <a:r>
              <a:rPr lang="en-US" sz="3200" dirty="0">
                <a:solidFill>
                  <a:srgbClr val="FFFF00"/>
                </a:solidFill>
              </a:rPr>
              <a:t>Paul</a:t>
            </a:r>
            <a:r>
              <a:rPr lang="en-US" sz="3200" dirty="0"/>
              <a:t> – 2 Corinthians 12:2-4</a:t>
            </a:r>
          </a:p>
          <a:p>
            <a:pPr marL="457200" indent="-457200">
              <a:buAutoNum type="arabicPeriod"/>
            </a:pPr>
            <a:r>
              <a:rPr lang="en-US" sz="3200" dirty="0">
                <a:solidFill>
                  <a:srgbClr val="FFFF00"/>
                </a:solidFill>
              </a:rPr>
              <a:t>Body of Christ </a:t>
            </a:r>
            <a:r>
              <a:rPr lang="en-US" sz="3200" dirty="0"/>
              <a:t>– 1 Thessalonians 4:17</a:t>
            </a:r>
          </a:p>
          <a:p>
            <a:pPr marL="457200" indent="-457200">
              <a:buAutoNum type="arabicPeriod"/>
            </a:pPr>
            <a:r>
              <a:rPr lang="en-US" sz="3200" dirty="0">
                <a:solidFill>
                  <a:srgbClr val="FFFF00"/>
                </a:solidFill>
              </a:rPr>
              <a:t>John </a:t>
            </a:r>
            <a:r>
              <a:rPr lang="en-US" sz="3200" dirty="0"/>
              <a:t>– revelation 4:1</a:t>
            </a:r>
          </a:p>
          <a:p>
            <a:pPr marL="0" indent="0">
              <a:buNone/>
            </a:pPr>
            <a:endParaRPr lang="en-US" dirty="0"/>
          </a:p>
        </p:txBody>
      </p:sp>
    </p:spTree>
    <p:extLst>
      <p:ext uri="{BB962C8B-B14F-4D97-AF65-F5344CB8AC3E}">
        <p14:creationId xmlns:p14="http://schemas.microsoft.com/office/powerpoint/2010/main" val="5238638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B1B9D-1CE7-4B72-B8A7-51C38CC3C944}"/>
              </a:ext>
            </a:extLst>
          </p:cNvPr>
          <p:cNvSpPr>
            <a:spLocks noGrp="1"/>
          </p:cNvSpPr>
          <p:nvPr>
            <p:ph type="title"/>
          </p:nvPr>
        </p:nvSpPr>
        <p:spPr>
          <a:xfrm>
            <a:off x="537329" y="430491"/>
            <a:ext cx="10878532" cy="889262"/>
          </a:xfrm>
        </p:spPr>
        <p:txBody>
          <a:bodyPr>
            <a:normAutofit fontScale="90000"/>
          </a:bodyPr>
          <a:lstStyle/>
          <a:p>
            <a:r>
              <a:rPr lang="en-US" dirty="0">
                <a:solidFill>
                  <a:srgbClr val="FFFF00"/>
                </a:solidFill>
              </a:rPr>
              <a:t>10 reasons we will be raptured before the tribulation</a:t>
            </a:r>
          </a:p>
        </p:txBody>
      </p:sp>
      <p:sp>
        <p:nvSpPr>
          <p:cNvPr id="3" name="Content Placeholder 2">
            <a:extLst>
              <a:ext uri="{FF2B5EF4-FFF2-40B4-BE49-F238E27FC236}">
                <a16:creationId xmlns:a16="http://schemas.microsoft.com/office/drawing/2014/main" id="{5A48EA75-81FE-42EC-A246-3E8872638FF7}"/>
              </a:ext>
            </a:extLst>
          </p:cNvPr>
          <p:cNvSpPr>
            <a:spLocks noGrp="1"/>
          </p:cNvSpPr>
          <p:nvPr>
            <p:ph idx="1"/>
          </p:nvPr>
        </p:nvSpPr>
        <p:spPr>
          <a:xfrm>
            <a:off x="641023" y="2050329"/>
            <a:ext cx="11133055" cy="4198071"/>
          </a:xfrm>
        </p:spPr>
        <p:txBody>
          <a:bodyPr>
            <a:normAutofit fontScale="92500" lnSpcReduction="10000"/>
          </a:bodyPr>
          <a:lstStyle/>
          <a:p>
            <a:pPr marL="457200" indent="-457200">
              <a:buAutoNum type="arabicPeriod"/>
            </a:pPr>
            <a:r>
              <a:rPr lang="en-US" sz="3600" dirty="0"/>
              <a:t>promise to be delivered from the hour of trial – </a:t>
            </a:r>
            <a:r>
              <a:rPr lang="en-US" sz="3000" dirty="0">
                <a:solidFill>
                  <a:schemeClr val="accent4"/>
                </a:solidFill>
              </a:rPr>
              <a:t>revelation 3:10</a:t>
            </a:r>
          </a:p>
          <a:p>
            <a:pPr marL="457200" indent="-457200">
              <a:buAutoNum type="arabicPeriod"/>
            </a:pPr>
            <a:r>
              <a:rPr lang="en-US" sz="3600" dirty="0"/>
              <a:t>WE are not the object of god’s wrath </a:t>
            </a:r>
          </a:p>
          <a:p>
            <a:pPr marL="457200" indent="-457200">
              <a:buAutoNum type="arabicPeriod"/>
            </a:pPr>
            <a:r>
              <a:rPr lang="en-US" sz="3600" dirty="0"/>
              <a:t>We were promised to escape not endure – </a:t>
            </a:r>
            <a:r>
              <a:rPr lang="en-US" sz="3000" dirty="0" err="1">
                <a:solidFill>
                  <a:schemeClr val="accent4"/>
                </a:solidFill>
              </a:rPr>
              <a:t>luke</a:t>
            </a:r>
            <a:r>
              <a:rPr lang="en-US" sz="3000" dirty="0">
                <a:solidFill>
                  <a:schemeClr val="accent4"/>
                </a:solidFill>
              </a:rPr>
              <a:t> 21:36</a:t>
            </a:r>
            <a:endParaRPr lang="en-US" sz="3600" dirty="0">
              <a:solidFill>
                <a:schemeClr val="accent4"/>
              </a:solidFill>
            </a:endParaRPr>
          </a:p>
          <a:p>
            <a:pPr marL="457200" indent="-457200">
              <a:buAutoNum type="arabicPeriod"/>
            </a:pPr>
            <a:r>
              <a:rPr lang="en-US" sz="3600" dirty="0"/>
              <a:t>Jesus said “look up” not “look out” – </a:t>
            </a:r>
            <a:r>
              <a:rPr lang="en-US" sz="3000" dirty="0" err="1">
                <a:solidFill>
                  <a:schemeClr val="accent4"/>
                </a:solidFill>
              </a:rPr>
              <a:t>luke</a:t>
            </a:r>
            <a:r>
              <a:rPr lang="en-US" sz="3000" dirty="0">
                <a:solidFill>
                  <a:schemeClr val="accent4"/>
                </a:solidFill>
              </a:rPr>
              <a:t> 21:28</a:t>
            </a:r>
          </a:p>
          <a:p>
            <a:pPr marL="457200" indent="-457200">
              <a:buAutoNum type="arabicPeriod"/>
            </a:pPr>
            <a:r>
              <a:rPr lang="en-US" sz="3600" dirty="0"/>
              <a:t>During war ambassadors are called home first – </a:t>
            </a:r>
          </a:p>
          <a:p>
            <a:pPr marL="0" indent="0">
              <a:buNone/>
            </a:pPr>
            <a:r>
              <a:rPr lang="en-US" sz="3000" dirty="0">
                <a:solidFill>
                  <a:schemeClr val="accent4"/>
                </a:solidFill>
              </a:rPr>
              <a:t>2 Corinthians 5:20</a:t>
            </a:r>
          </a:p>
          <a:p>
            <a:pPr marL="0" indent="0">
              <a:buNone/>
            </a:pPr>
            <a:endParaRPr lang="en-US" dirty="0"/>
          </a:p>
        </p:txBody>
      </p:sp>
    </p:spTree>
    <p:extLst>
      <p:ext uri="{BB962C8B-B14F-4D97-AF65-F5344CB8AC3E}">
        <p14:creationId xmlns:p14="http://schemas.microsoft.com/office/powerpoint/2010/main" val="14887755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B1B9D-1CE7-4B72-B8A7-51C38CC3C944}"/>
              </a:ext>
            </a:extLst>
          </p:cNvPr>
          <p:cNvSpPr>
            <a:spLocks noGrp="1"/>
          </p:cNvSpPr>
          <p:nvPr>
            <p:ph type="title"/>
          </p:nvPr>
        </p:nvSpPr>
        <p:spPr>
          <a:xfrm>
            <a:off x="1141413" y="609600"/>
            <a:ext cx="9905998" cy="889262"/>
          </a:xfrm>
        </p:spPr>
        <p:txBody>
          <a:bodyPr>
            <a:normAutofit fontScale="90000"/>
          </a:bodyPr>
          <a:lstStyle/>
          <a:p>
            <a:r>
              <a:rPr lang="en-US" dirty="0">
                <a:solidFill>
                  <a:srgbClr val="FFFF00"/>
                </a:solidFill>
              </a:rPr>
              <a:t>10 reasons we will be raptured before the tribulation</a:t>
            </a:r>
          </a:p>
        </p:txBody>
      </p:sp>
      <p:sp>
        <p:nvSpPr>
          <p:cNvPr id="3" name="Content Placeholder 2">
            <a:extLst>
              <a:ext uri="{FF2B5EF4-FFF2-40B4-BE49-F238E27FC236}">
                <a16:creationId xmlns:a16="http://schemas.microsoft.com/office/drawing/2014/main" id="{5A48EA75-81FE-42EC-A246-3E8872638FF7}"/>
              </a:ext>
            </a:extLst>
          </p:cNvPr>
          <p:cNvSpPr>
            <a:spLocks noGrp="1"/>
          </p:cNvSpPr>
          <p:nvPr>
            <p:ph idx="1"/>
          </p:nvPr>
        </p:nvSpPr>
        <p:spPr>
          <a:xfrm>
            <a:off x="527902" y="2224726"/>
            <a:ext cx="11349872" cy="4132083"/>
          </a:xfrm>
        </p:spPr>
        <p:txBody>
          <a:bodyPr>
            <a:normAutofit fontScale="92500" lnSpcReduction="10000"/>
          </a:bodyPr>
          <a:lstStyle/>
          <a:p>
            <a:pPr marL="457200" marR="0" lvl="0" indent="-457200" algn="l" defTabSz="457200" rtl="0" eaLnBrk="1" fontAlgn="auto" latinLnBrk="0" hangingPunct="1">
              <a:lnSpc>
                <a:spcPct val="100000"/>
              </a:lnSpc>
              <a:spcBef>
                <a:spcPct val="20000"/>
              </a:spcBef>
              <a:spcAft>
                <a:spcPts val="600"/>
              </a:spcAft>
              <a:buClr>
                <a:prstClr val="white"/>
              </a:buClr>
              <a:buSzPct val="100000"/>
              <a:buFont typeface="+mj-lt"/>
              <a:buAutoNum type="arabicPeriod" startAt="6"/>
              <a:tabLst/>
              <a:defRPr/>
            </a:pPr>
            <a:r>
              <a:rPr kumimoji="0" lang="en-US" sz="3500" b="0" i="0" u="none" strike="noStrike" kern="1200" cap="small" spc="0" normalizeH="0" baseline="0" noProof="0" dirty="0">
                <a:ln>
                  <a:noFill/>
                </a:ln>
                <a:gradFill flip="none" rotWithShape="1">
                  <a:gsLst>
                    <a:gs pos="0">
                      <a:prstClr val="white"/>
                    </a:gs>
                    <a:gs pos="100000">
                      <a:prstClr val="white">
                        <a:lumMod val="75000"/>
                      </a:prstClr>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The restrainer will be removed before the antichrist comes – </a:t>
            </a:r>
            <a:r>
              <a:rPr kumimoji="0" lang="en-US" sz="3000" b="0" i="0" u="none" strike="noStrike" kern="1200" cap="small" spc="0" normalizeH="0" baseline="0" noProof="0" dirty="0">
                <a:ln>
                  <a:noFill/>
                </a:ln>
                <a:solidFill>
                  <a:schemeClr val="accent4"/>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2 Thessalonians 2:6</a:t>
            </a:r>
          </a:p>
          <a:p>
            <a:pPr marL="457200" marR="0" lvl="0" indent="-457200" algn="l" defTabSz="457200" rtl="0" eaLnBrk="1" fontAlgn="auto" latinLnBrk="0" hangingPunct="1">
              <a:lnSpc>
                <a:spcPct val="100000"/>
              </a:lnSpc>
              <a:spcBef>
                <a:spcPct val="20000"/>
              </a:spcBef>
              <a:spcAft>
                <a:spcPts val="600"/>
              </a:spcAft>
              <a:buClr>
                <a:prstClr val="white"/>
              </a:buClr>
              <a:buSzPct val="100000"/>
              <a:buFont typeface="+mj-lt"/>
              <a:buAutoNum type="arabicPeriod" startAt="6"/>
              <a:tabLst/>
              <a:defRPr/>
            </a:pPr>
            <a:r>
              <a:rPr lang="en-US" sz="3500" dirty="0">
                <a:gradFill flip="none" rotWithShape="1">
                  <a:gsLst>
                    <a:gs pos="0">
                      <a:prstClr val="white"/>
                    </a:gs>
                    <a:gs pos="100000">
                      <a:prstClr val="white">
                        <a:lumMod val="75000"/>
                      </a:prstClr>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entury Gothic" panose="020B0502020202020204"/>
              </a:rPr>
              <a:t>“In the twinkling of an eye” is not an extended event</a:t>
            </a:r>
          </a:p>
          <a:p>
            <a:pPr marL="457200" marR="0" lvl="0" indent="-457200" algn="l" defTabSz="457200" rtl="0" eaLnBrk="1" fontAlgn="auto" latinLnBrk="0" hangingPunct="1">
              <a:lnSpc>
                <a:spcPct val="100000"/>
              </a:lnSpc>
              <a:spcBef>
                <a:spcPct val="20000"/>
              </a:spcBef>
              <a:spcAft>
                <a:spcPts val="600"/>
              </a:spcAft>
              <a:buClr>
                <a:prstClr val="white"/>
              </a:buClr>
              <a:buSzPct val="100000"/>
              <a:buFont typeface="+mj-lt"/>
              <a:buAutoNum type="arabicPeriod" startAt="6"/>
              <a:tabLst/>
              <a:defRPr/>
            </a:pPr>
            <a:r>
              <a:rPr lang="en-US" sz="3500" dirty="0">
                <a:gradFill flip="none" rotWithShape="1">
                  <a:gsLst>
                    <a:gs pos="0">
                      <a:prstClr val="white"/>
                    </a:gs>
                    <a:gs pos="100000">
                      <a:prstClr val="white">
                        <a:lumMod val="75000"/>
                      </a:prstClr>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entury Gothic" panose="020B0502020202020204"/>
              </a:rPr>
              <a:t>“in the air” not the earth</a:t>
            </a:r>
          </a:p>
          <a:p>
            <a:pPr marL="457200" marR="0" lvl="0" indent="-457200" algn="l" defTabSz="457200" rtl="0" eaLnBrk="1" fontAlgn="auto" latinLnBrk="0" hangingPunct="1">
              <a:lnSpc>
                <a:spcPct val="100000"/>
              </a:lnSpc>
              <a:spcBef>
                <a:spcPct val="20000"/>
              </a:spcBef>
              <a:spcAft>
                <a:spcPts val="600"/>
              </a:spcAft>
              <a:buClr>
                <a:prstClr val="white"/>
              </a:buClr>
              <a:buSzPct val="100000"/>
              <a:buFont typeface="+mj-lt"/>
              <a:buAutoNum type="arabicPeriod" startAt="6"/>
              <a:tabLst/>
              <a:defRPr/>
            </a:pPr>
            <a:r>
              <a:rPr kumimoji="0" lang="en-US" sz="3500" b="0" i="0" u="none" strike="noStrike" kern="1200" cap="small" spc="0" normalizeH="0" baseline="0" noProof="0" dirty="0">
                <a:ln>
                  <a:noFill/>
                </a:ln>
                <a:gradFill flip="none" rotWithShape="1">
                  <a:gsLst>
                    <a:gs pos="0">
                      <a:prstClr val="white"/>
                    </a:gs>
                    <a:gs pos="100000">
                      <a:prstClr val="white">
                        <a:lumMod val="75000"/>
                      </a:prstClr>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The woman is Israel not the church – </a:t>
            </a:r>
            <a:r>
              <a:rPr kumimoji="0" lang="en-US" sz="3000" b="0" i="0" u="none" strike="noStrike" kern="1200" cap="small" spc="0" normalizeH="0" baseline="0" noProof="0" dirty="0">
                <a:ln>
                  <a:noFill/>
                </a:ln>
                <a:solidFill>
                  <a:schemeClr val="accent4"/>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rPr>
              <a:t>revelation 12:5</a:t>
            </a:r>
          </a:p>
          <a:p>
            <a:pPr marL="457200" marR="0" lvl="0" indent="-457200" algn="l" defTabSz="457200" rtl="0" eaLnBrk="1" fontAlgn="auto" latinLnBrk="0" hangingPunct="1">
              <a:lnSpc>
                <a:spcPct val="100000"/>
              </a:lnSpc>
              <a:spcBef>
                <a:spcPct val="20000"/>
              </a:spcBef>
              <a:spcAft>
                <a:spcPts val="600"/>
              </a:spcAft>
              <a:buClr>
                <a:prstClr val="white"/>
              </a:buClr>
              <a:buSzPct val="100000"/>
              <a:buFont typeface="+mj-lt"/>
              <a:buAutoNum type="arabicPeriod" startAt="6"/>
              <a:tabLst/>
              <a:defRPr/>
            </a:pPr>
            <a:r>
              <a:rPr lang="en-US" sz="3500" dirty="0">
                <a:gradFill flip="none" rotWithShape="1">
                  <a:gsLst>
                    <a:gs pos="0">
                      <a:prstClr val="white"/>
                    </a:gs>
                    <a:gs pos="100000">
                      <a:prstClr val="white">
                        <a:lumMod val="75000"/>
                      </a:prstClr>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latin typeface="Century Gothic" panose="020B0502020202020204"/>
              </a:rPr>
              <a:t>The marriage supper is in heaven and includes the raptured – </a:t>
            </a:r>
            <a:r>
              <a:rPr lang="en-US" sz="3000" dirty="0">
                <a:solidFill>
                  <a:schemeClr val="accent4"/>
                </a:solidFill>
                <a:effectLst>
                  <a:glow rad="38100">
                    <a:prstClr val="black">
                      <a:lumMod val="50000"/>
                      <a:lumOff val="50000"/>
                      <a:alpha val="20000"/>
                    </a:prstClr>
                  </a:glow>
                  <a:outerShdw blurRad="44450" dist="12700" dir="13860000" algn="tl" rotWithShape="0">
                    <a:srgbClr val="000000">
                      <a:alpha val="20000"/>
                    </a:srgbClr>
                  </a:outerShdw>
                </a:effectLst>
                <a:latin typeface="Century Gothic" panose="020B0502020202020204"/>
              </a:rPr>
              <a:t>revelation 19:11</a:t>
            </a:r>
            <a:endParaRPr kumimoji="0" lang="en-US" sz="3000" b="0" i="0" u="none" strike="noStrike" kern="1200" cap="small" spc="0" normalizeH="0" baseline="0" noProof="0" dirty="0">
              <a:ln>
                <a:noFill/>
              </a:ln>
              <a:solidFill>
                <a:schemeClr val="accent4"/>
              </a:soli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a:p>
            <a:pPr marL="457200" marR="0" lvl="0" indent="-457200" algn="l" defTabSz="457200" rtl="0" eaLnBrk="1" fontAlgn="auto" latinLnBrk="0" hangingPunct="1">
              <a:lnSpc>
                <a:spcPct val="100000"/>
              </a:lnSpc>
              <a:spcBef>
                <a:spcPct val="20000"/>
              </a:spcBef>
              <a:spcAft>
                <a:spcPts val="600"/>
              </a:spcAft>
              <a:buClr>
                <a:prstClr val="white"/>
              </a:buClr>
              <a:buSzPct val="100000"/>
              <a:buFont typeface="+mj-lt"/>
              <a:buAutoNum type="arabicPeriod" startAt="6"/>
              <a:tabLst/>
              <a:defRPr/>
            </a:pPr>
            <a:endParaRPr kumimoji="0" lang="en-US" sz="2000" b="0" i="0" u="none" strike="noStrike" kern="1200" cap="small" spc="0" normalizeH="0" baseline="0" noProof="0" dirty="0">
              <a:ln>
                <a:noFill/>
              </a:ln>
              <a:gradFill flip="none" rotWithShape="1">
                <a:gsLst>
                  <a:gs pos="0">
                    <a:prstClr val="white"/>
                  </a:gs>
                  <a:gs pos="100000">
                    <a:prstClr val="white">
                      <a:lumMod val="75000"/>
                    </a:prstClr>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uLnTx/>
              <a:uFillTx/>
              <a:latin typeface="Century Gothic" panose="020B0502020202020204"/>
              <a:ea typeface="+mn-ea"/>
              <a:cs typeface="+mn-cs"/>
            </a:endParaRPr>
          </a:p>
          <a:p>
            <a:pPr marL="0" indent="0">
              <a:buNone/>
            </a:pPr>
            <a:endParaRPr lang="en-US" dirty="0"/>
          </a:p>
        </p:txBody>
      </p:sp>
    </p:spTree>
    <p:extLst>
      <p:ext uri="{BB962C8B-B14F-4D97-AF65-F5344CB8AC3E}">
        <p14:creationId xmlns:p14="http://schemas.microsoft.com/office/powerpoint/2010/main" val="28354006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4C786-D19E-4F6D-A16F-CE7F8F3679D6}"/>
              </a:ext>
            </a:extLst>
          </p:cNvPr>
          <p:cNvSpPr>
            <a:spLocks noGrp="1"/>
          </p:cNvSpPr>
          <p:nvPr>
            <p:ph type="title"/>
          </p:nvPr>
        </p:nvSpPr>
        <p:spPr>
          <a:xfrm>
            <a:off x="1143001" y="78659"/>
            <a:ext cx="9905998" cy="983226"/>
          </a:xfrm>
        </p:spPr>
        <p:txBody>
          <a:bodyPr/>
          <a:lstStyle/>
          <a:p>
            <a:r>
              <a:rPr lang="en-US" dirty="0"/>
              <a:t>2. The Great tribulation</a:t>
            </a:r>
          </a:p>
        </p:txBody>
      </p:sp>
      <p:sp>
        <p:nvSpPr>
          <p:cNvPr id="3" name="Content Placeholder 2">
            <a:extLst>
              <a:ext uri="{FF2B5EF4-FFF2-40B4-BE49-F238E27FC236}">
                <a16:creationId xmlns:a16="http://schemas.microsoft.com/office/drawing/2014/main" id="{0AF1A221-22D7-4297-935E-D13B79FCA63E}"/>
              </a:ext>
            </a:extLst>
          </p:cNvPr>
          <p:cNvSpPr>
            <a:spLocks noGrp="1"/>
          </p:cNvSpPr>
          <p:nvPr>
            <p:ph idx="1"/>
          </p:nvPr>
        </p:nvSpPr>
        <p:spPr>
          <a:xfrm>
            <a:off x="344128" y="1061885"/>
            <a:ext cx="11434917" cy="5506063"/>
          </a:xfrm>
        </p:spPr>
        <p:txBody>
          <a:bodyPr/>
          <a:lstStyle/>
          <a:p>
            <a:pPr marL="0" indent="0">
              <a:buNone/>
            </a:pPr>
            <a:r>
              <a:rPr lang="en-US" sz="2400" dirty="0">
                <a:highlight>
                  <a:srgbClr val="0000FF"/>
                </a:highlight>
              </a:rPr>
              <a:t>Revelation 7:14 </a:t>
            </a:r>
            <a:r>
              <a:rPr lang="en-US" sz="2400" dirty="0"/>
              <a:t>- And I said unto him, “Sir, thou </a:t>
            </a:r>
            <a:r>
              <a:rPr lang="en-US" sz="2400" dirty="0" err="1"/>
              <a:t>knowest</a:t>
            </a:r>
            <a:r>
              <a:rPr lang="en-US" sz="2400" dirty="0"/>
              <a:t>.” And he said to me, “These are they that came out of great tribulation, and have washed their robes and made them white in the blood of the Lamb.</a:t>
            </a:r>
          </a:p>
          <a:p>
            <a:pPr marL="0" indent="0">
              <a:buNone/>
            </a:pPr>
            <a:r>
              <a:rPr lang="en-US" sz="2400" dirty="0">
                <a:highlight>
                  <a:srgbClr val="0000FF"/>
                </a:highlight>
              </a:rPr>
              <a:t>Daniel 9:27 (AMP) </a:t>
            </a:r>
            <a:r>
              <a:rPr lang="en-US" sz="2400" dirty="0"/>
              <a:t>- And he will enter into a binding and irrevocable covenant with the many for one week (seven years), but in the middle of the week he will stop the sacrifice and grain offering [for the remaining three and one-half years]; and on the wing of abominations will come one who makes desolate, even until the complete destruction, one that is decreed, is poured out on the one who causes the horror.”</a:t>
            </a:r>
          </a:p>
          <a:p>
            <a:pPr marL="0" indent="0">
              <a:buNone/>
            </a:pPr>
            <a:r>
              <a:rPr lang="en-US" sz="2400" dirty="0">
                <a:highlight>
                  <a:srgbClr val="0000FF"/>
                </a:highlight>
              </a:rPr>
              <a:t>Revelation 3:10 </a:t>
            </a:r>
            <a:r>
              <a:rPr lang="en-US" sz="2400" dirty="0"/>
              <a:t>- Because thou hast kept the word of my patience, I also will keep thee from the hour of temptation, which shall come upon all the world, to try them that dwell upon the earth.</a:t>
            </a:r>
          </a:p>
          <a:p>
            <a:pPr marL="0" indent="0">
              <a:buNone/>
            </a:pPr>
            <a:endParaRPr lang="en-US" dirty="0"/>
          </a:p>
        </p:txBody>
      </p:sp>
    </p:spTree>
    <p:extLst>
      <p:ext uri="{BB962C8B-B14F-4D97-AF65-F5344CB8AC3E}">
        <p14:creationId xmlns:p14="http://schemas.microsoft.com/office/powerpoint/2010/main" val="38926544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C27A2-B948-4009-95E4-20F71CB77B80}"/>
              </a:ext>
            </a:extLst>
          </p:cNvPr>
          <p:cNvSpPr>
            <a:spLocks noGrp="1"/>
          </p:cNvSpPr>
          <p:nvPr>
            <p:ph type="title"/>
          </p:nvPr>
        </p:nvSpPr>
        <p:spPr>
          <a:xfrm>
            <a:off x="1141413" y="609600"/>
            <a:ext cx="9905998" cy="778933"/>
          </a:xfrm>
        </p:spPr>
        <p:txBody>
          <a:bodyPr/>
          <a:lstStyle/>
          <a:p>
            <a:r>
              <a:rPr lang="en-US" dirty="0"/>
              <a:t>3. 2</a:t>
            </a:r>
            <a:r>
              <a:rPr lang="en-US" baseline="30000" dirty="0"/>
              <a:t>nd</a:t>
            </a:r>
            <a:r>
              <a:rPr lang="en-US" dirty="0"/>
              <a:t> Coming</a:t>
            </a:r>
          </a:p>
        </p:txBody>
      </p:sp>
      <p:sp>
        <p:nvSpPr>
          <p:cNvPr id="3" name="Content Placeholder 2">
            <a:extLst>
              <a:ext uri="{FF2B5EF4-FFF2-40B4-BE49-F238E27FC236}">
                <a16:creationId xmlns:a16="http://schemas.microsoft.com/office/drawing/2014/main" id="{F4119B48-E5AD-40E2-8A9F-278236E92504}"/>
              </a:ext>
            </a:extLst>
          </p:cNvPr>
          <p:cNvSpPr>
            <a:spLocks noGrp="1"/>
          </p:cNvSpPr>
          <p:nvPr>
            <p:ph idx="1"/>
          </p:nvPr>
        </p:nvSpPr>
        <p:spPr>
          <a:xfrm>
            <a:off x="265470" y="1199535"/>
            <a:ext cx="11611897" cy="5348749"/>
          </a:xfrm>
        </p:spPr>
        <p:txBody>
          <a:bodyPr/>
          <a:lstStyle/>
          <a:p>
            <a:pPr marL="0" indent="0">
              <a:buNone/>
            </a:pPr>
            <a:r>
              <a:rPr lang="en-US" sz="3200" dirty="0">
                <a:highlight>
                  <a:srgbClr val="0000FF"/>
                </a:highlight>
              </a:rPr>
              <a:t>Revelation 1:7 </a:t>
            </a:r>
            <a:r>
              <a:rPr lang="en-US" sz="3200" dirty="0"/>
              <a:t>-  Behold, he cometh with clouds; and every eye shall see him, and they also which pierced him: and all kindreds of the earth shall wail because of him. Even so, Amen.</a:t>
            </a:r>
          </a:p>
          <a:p>
            <a:pPr marL="0" indent="0">
              <a:buNone/>
            </a:pPr>
            <a:endParaRPr lang="en-US" sz="3200" dirty="0"/>
          </a:p>
          <a:p>
            <a:pPr marL="0" indent="0">
              <a:buNone/>
            </a:pPr>
            <a:r>
              <a:rPr lang="en-US" sz="3200" dirty="0">
                <a:highlight>
                  <a:srgbClr val="0000FF"/>
                </a:highlight>
              </a:rPr>
              <a:t>Matthew 24:27 </a:t>
            </a:r>
            <a:r>
              <a:rPr lang="en-US" sz="3200" dirty="0"/>
              <a:t>- For as the lightning cometh out of the east, and shineth even unto the west; so shall also the coming of the Son of man be.</a:t>
            </a:r>
          </a:p>
          <a:p>
            <a:endParaRPr lang="en-US" dirty="0"/>
          </a:p>
        </p:txBody>
      </p:sp>
    </p:spTree>
    <p:extLst>
      <p:ext uri="{BB962C8B-B14F-4D97-AF65-F5344CB8AC3E}">
        <p14:creationId xmlns:p14="http://schemas.microsoft.com/office/powerpoint/2010/main" val="2414874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1E036-A8DA-4AD5-968D-84D8A1DF8460}"/>
              </a:ext>
            </a:extLst>
          </p:cNvPr>
          <p:cNvSpPr>
            <a:spLocks noGrp="1"/>
          </p:cNvSpPr>
          <p:nvPr>
            <p:ph type="title"/>
          </p:nvPr>
        </p:nvSpPr>
        <p:spPr>
          <a:xfrm>
            <a:off x="1143001" y="157316"/>
            <a:ext cx="9905998" cy="648929"/>
          </a:xfrm>
        </p:spPr>
        <p:txBody>
          <a:bodyPr/>
          <a:lstStyle/>
          <a:p>
            <a:r>
              <a:rPr lang="en-US" dirty="0"/>
              <a:t>4. Battle of Armageddon</a:t>
            </a:r>
          </a:p>
        </p:txBody>
      </p:sp>
      <p:sp>
        <p:nvSpPr>
          <p:cNvPr id="3" name="Content Placeholder 2">
            <a:extLst>
              <a:ext uri="{FF2B5EF4-FFF2-40B4-BE49-F238E27FC236}">
                <a16:creationId xmlns:a16="http://schemas.microsoft.com/office/drawing/2014/main" id="{E2C800A1-5898-4080-B1E8-69A85B300ED3}"/>
              </a:ext>
            </a:extLst>
          </p:cNvPr>
          <p:cNvSpPr>
            <a:spLocks noGrp="1"/>
          </p:cNvSpPr>
          <p:nvPr>
            <p:ph idx="1"/>
          </p:nvPr>
        </p:nvSpPr>
        <p:spPr>
          <a:xfrm>
            <a:off x="422786" y="963561"/>
            <a:ext cx="11218607" cy="5633884"/>
          </a:xfrm>
        </p:spPr>
        <p:txBody>
          <a:bodyPr/>
          <a:lstStyle/>
          <a:p>
            <a:pPr marL="0" indent="0">
              <a:buNone/>
            </a:pPr>
            <a:r>
              <a:rPr lang="en-US" sz="3200" dirty="0">
                <a:highlight>
                  <a:srgbClr val="0000FF"/>
                </a:highlight>
              </a:rPr>
              <a:t>Revelation 16:16 </a:t>
            </a:r>
            <a:r>
              <a:rPr lang="en-US" sz="3200" dirty="0"/>
              <a:t>– “And he gathered them together into a place called in the Hebrew tongue Armageddon.”</a:t>
            </a:r>
          </a:p>
          <a:p>
            <a:pPr marL="0" indent="0">
              <a:buNone/>
            </a:pPr>
            <a:r>
              <a:rPr lang="en-US" sz="3200" dirty="0">
                <a:highlight>
                  <a:srgbClr val="0000FF"/>
                </a:highlight>
              </a:rPr>
              <a:t>Revelation 16:14 </a:t>
            </a:r>
            <a:r>
              <a:rPr lang="en-US" sz="3200" dirty="0"/>
              <a:t>- For they are the spirits of devils, working miracles, which go forth unto the kings of the earth and of the whole world, to gather them to the battle of that great day of God Almighty.</a:t>
            </a:r>
          </a:p>
          <a:p>
            <a:pPr marL="0" indent="0">
              <a:buNone/>
            </a:pPr>
            <a:r>
              <a:rPr lang="en-US" sz="3200" dirty="0">
                <a:highlight>
                  <a:srgbClr val="0000FF"/>
                </a:highlight>
              </a:rPr>
              <a:t>Revelation 17:14 </a:t>
            </a:r>
            <a:r>
              <a:rPr lang="en-US" sz="3200" dirty="0"/>
              <a:t>- These shall make war with the Lamb, and the Lamb shall overcome them: for he is Lord of lords, and King of kings: and they that are with him are called, and chosen, and faithful.</a:t>
            </a:r>
          </a:p>
          <a:p>
            <a:endParaRPr lang="en-US" dirty="0"/>
          </a:p>
        </p:txBody>
      </p:sp>
    </p:spTree>
    <p:extLst>
      <p:ext uri="{BB962C8B-B14F-4D97-AF65-F5344CB8AC3E}">
        <p14:creationId xmlns:p14="http://schemas.microsoft.com/office/powerpoint/2010/main" val="516125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A picture containing text, nature&#10;&#10;Description automatically generated">
            <a:extLst>
              <a:ext uri="{FF2B5EF4-FFF2-40B4-BE49-F238E27FC236}">
                <a16:creationId xmlns:a16="http://schemas.microsoft.com/office/drawing/2014/main" id="{F3BDC5A6-0AC3-4F94-8412-8EAC1021D86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7733069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FF15B-0E13-41A0-82A7-9A4485FE7E66}"/>
              </a:ext>
            </a:extLst>
          </p:cNvPr>
          <p:cNvSpPr>
            <a:spLocks noGrp="1"/>
          </p:cNvSpPr>
          <p:nvPr>
            <p:ph type="title"/>
          </p:nvPr>
        </p:nvSpPr>
        <p:spPr>
          <a:xfrm>
            <a:off x="1143001" y="221227"/>
            <a:ext cx="9905998" cy="965200"/>
          </a:xfrm>
        </p:spPr>
        <p:txBody>
          <a:bodyPr/>
          <a:lstStyle/>
          <a:p>
            <a:r>
              <a:rPr lang="en-US" dirty="0"/>
              <a:t>5. The millennium</a:t>
            </a:r>
          </a:p>
        </p:txBody>
      </p:sp>
      <p:sp>
        <p:nvSpPr>
          <p:cNvPr id="3" name="Content Placeholder 2">
            <a:extLst>
              <a:ext uri="{FF2B5EF4-FFF2-40B4-BE49-F238E27FC236}">
                <a16:creationId xmlns:a16="http://schemas.microsoft.com/office/drawing/2014/main" id="{0938211A-0DBF-4BC5-85F7-F5220390597E}"/>
              </a:ext>
            </a:extLst>
          </p:cNvPr>
          <p:cNvSpPr>
            <a:spLocks noGrp="1"/>
          </p:cNvSpPr>
          <p:nvPr>
            <p:ph idx="1"/>
          </p:nvPr>
        </p:nvSpPr>
        <p:spPr>
          <a:xfrm>
            <a:off x="324465" y="1386348"/>
            <a:ext cx="11061290" cy="5250425"/>
          </a:xfrm>
        </p:spPr>
        <p:txBody>
          <a:bodyPr>
            <a:normAutofit/>
          </a:bodyPr>
          <a:lstStyle/>
          <a:p>
            <a:pPr marL="0" indent="0">
              <a:buNone/>
            </a:pPr>
            <a:r>
              <a:rPr lang="en-US" dirty="0">
                <a:highlight>
                  <a:srgbClr val="0000FF"/>
                </a:highlight>
              </a:rPr>
              <a:t>Revelation 20:1-8 </a:t>
            </a:r>
            <a:r>
              <a:rPr lang="en-US" dirty="0"/>
              <a:t>- Then I saw an angel coming down from heaven, having the key to the bottomless pit and a great chain in his hand. 2 He laid hold of the dragon, that serpent of old, who is the Devil and Satan, and bound him for a thousand years; 3 and he cast him into the bottomless pit, and shut him up, and set a seal on him, so that he should deceive the nations no more till the thousand years were finished. But after these things he must be released for a little while.</a:t>
            </a:r>
          </a:p>
          <a:p>
            <a:pPr marL="0" indent="0">
              <a:buNone/>
            </a:pPr>
            <a:r>
              <a:rPr lang="en-US" dirty="0"/>
              <a:t>						</a:t>
            </a:r>
            <a:r>
              <a:rPr lang="en-US" dirty="0">
                <a:solidFill>
                  <a:srgbClr val="FFFF00"/>
                </a:solidFill>
              </a:rPr>
              <a:t>The Saints Reign with Christ 1,000 Years</a:t>
            </a:r>
          </a:p>
          <a:p>
            <a:pPr marL="0" indent="0">
              <a:buNone/>
            </a:pPr>
            <a:r>
              <a:rPr lang="en-US" dirty="0"/>
              <a:t>(4) And I saw thrones, and they sat on them, and judgment was committed to them. Then I saw the souls of those who had been beheaded for their witness to Jesus and for the word of God, who had not worshiped the beast or his image, and had not received his mark on their foreheads or on their hands. And they lived and reigned with Christ for [a]a thousand years. 5 But the rest of the dead did not live again until the thousand years were finished. This is the first resurrection. 6 Blessed and holy is he who has part in the first resurrection. Over such the second death has no power, but they shall be priests of God and of Christ, and shall reign with Him a thousand years.</a:t>
            </a:r>
          </a:p>
          <a:p>
            <a:endParaRPr lang="en-US" dirty="0"/>
          </a:p>
        </p:txBody>
      </p:sp>
    </p:spTree>
    <p:extLst>
      <p:ext uri="{BB962C8B-B14F-4D97-AF65-F5344CB8AC3E}">
        <p14:creationId xmlns:p14="http://schemas.microsoft.com/office/powerpoint/2010/main" val="3175265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FF15B-0E13-41A0-82A7-9A4485FE7E66}"/>
              </a:ext>
            </a:extLst>
          </p:cNvPr>
          <p:cNvSpPr>
            <a:spLocks noGrp="1"/>
          </p:cNvSpPr>
          <p:nvPr>
            <p:ph type="title"/>
          </p:nvPr>
        </p:nvSpPr>
        <p:spPr>
          <a:xfrm>
            <a:off x="1143001" y="270387"/>
            <a:ext cx="9905998" cy="609600"/>
          </a:xfrm>
        </p:spPr>
        <p:txBody>
          <a:bodyPr/>
          <a:lstStyle/>
          <a:p>
            <a:r>
              <a:rPr lang="en-US" dirty="0"/>
              <a:t>5. The millennium (contd.)</a:t>
            </a:r>
          </a:p>
        </p:txBody>
      </p:sp>
      <p:sp>
        <p:nvSpPr>
          <p:cNvPr id="3" name="Content Placeholder 2">
            <a:extLst>
              <a:ext uri="{FF2B5EF4-FFF2-40B4-BE49-F238E27FC236}">
                <a16:creationId xmlns:a16="http://schemas.microsoft.com/office/drawing/2014/main" id="{0938211A-0DBF-4BC5-85F7-F5220390597E}"/>
              </a:ext>
            </a:extLst>
          </p:cNvPr>
          <p:cNvSpPr>
            <a:spLocks noGrp="1"/>
          </p:cNvSpPr>
          <p:nvPr>
            <p:ph idx="1"/>
          </p:nvPr>
        </p:nvSpPr>
        <p:spPr>
          <a:xfrm>
            <a:off x="294968" y="1219200"/>
            <a:ext cx="11336593" cy="5368413"/>
          </a:xfrm>
        </p:spPr>
        <p:txBody>
          <a:bodyPr>
            <a:normAutofit fontScale="92500" lnSpcReduction="20000"/>
          </a:bodyPr>
          <a:lstStyle/>
          <a:p>
            <a:pPr marL="0" indent="0" algn="ctr">
              <a:buNone/>
            </a:pPr>
            <a:r>
              <a:rPr lang="en-US" sz="3200" dirty="0">
                <a:solidFill>
                  <a:srgbClr val="FFFF00"/>
                </a:solidFill>
              </a:rPr>
              <a:t>Satanic Rebellion Crushed</a:t>
            </a:r>
          </a:p>
          <a:p>
            <a:pPr marL="0" indent="0">
              <a:buNone/>
            </a:pPr>
            <a:endParaRPr lang="en-US" sz="3200" dirty="0"/>
          </a:p>
          <a:p>
            <a:pPr marL="0" indent="0">
              <a:buNone/>
            </a:pPr>
            <a:r>
              <a:rPr lang="en-US" sz="3200" dirty="0"/>
              <a:t>7 Now when the thousand years have expired, Satan will be released from his prison 8 and will go out to deceive the nations which are in the four corners of the earth, Gog and Magog, to gather them together to battle, whose number is as the sand of the sea. 9 They went up on the breadth of the earth and surrounded the camp of the saints and the beloved city. And fire came down from God out of heaven and devoured them. 10 The devil, who deceived them, was cast into the lake of fire and brimstone where[b] the beast and the false prophet are. And they will be tormented day and night forever and ever.</a:t>
            </a:r>
          </a:p>
          <a:p>
            <a:endParaRPr lang="en-US" dirty="0"/>
          </a:p>
        </p:txBody>
      </p:sp>
    </p:spTree>
    <p:extLst>
      <p:ext uri="{BB962C8B-B14F-4D97-AF65-F5344CB8AC3E}">
        <p14:creationId xmlns:p14="http://schemas.microsoft.com/office/powerpoint/2010/main" val="3596037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CF599-2166-4B79-B603-5E116D1C64B9}"/>
              </a:ext>
            </a:extLst>
          </p:cNvPr>
          <p:cNvSpPr>
            <a:spLocks noGrp="1"/>
          </p:cNvSpPr>
          <p:nvPr>
            <p:ph type="title"/>
          </p:nvPr>
        </p:nvSpPr>
        <p:spPr>
          <a:xfrm>
            <a:off x="1143001" y="78658"/>
            <a:ext cx="9905998" cy="1061884"/>
          </a:xfrm>
        </p:spPr>
        <p:txBody>
          <a:bodyPr/>
          <a:lstStyle/>
          <a:p>
            <a:r>
              <a:rPr lang="en-US" dirty="0"/>
              <a:t>New heavens and the new earth</a:t>
            </a:r>
          </a:p>
        </p:txBody>
      </p:sp>
      <p:sp>
        <p:nvSpPr>
          <p:cNvPr id="3" name="Content Placeholder 2">
            <a:extLst>
              <a:ext uri="{FF2B5EF4-FFF2-40B4-BE49-F238E27FC236}">
                <a16:creationId xmlns:a16="http://schemas.microsoft.com/office/drawing/2014/main" id="{1142CE0B-1DEF-4CFC-9E78-D4A69CEFCF14}"/>
              </a:ext>
            </a:extLst>
          </p:cNvPr>
          <p:cNvSpPr>
            <a:spLocks noGrp="1"/>
          </p:cNvSpPr>
          <p:nvPr>
            <p:ph idx="1"/>
          </p:nvPr>
        </p:nvSpPr>
        <p:spPr>
          <a:xfrm>
            <a:off x="508000" y="1229032"/>
            <a:ext cx="11074400" cy="5388077"/>
          </a:xfrm>
        </p:spPr>
        <p:txBody>
          <a:bodyPr>
            <a:normAutofit fontScale="92500" lnSpcReduction="20000"/>
          </a:bodyPr>
          <a:lstStyle/>
          <a:p>
            <a:pPr marL="0" indent="0">
              <a:buNone/>
            </a:pPr>
            <a:r>
              <a:rPr lang="en-US" sz="2800" dirty="0">
                <a:highlight>
                  <a:srgbClr val="0000FF"/>
                </a:highlight>
              </a:rPr>
              <a:t>Revelation 21:1-7 </a:t>
            </a:r>
            <a:r>
              <a:rPr lang="en-US" sz="2800" dirty="0"/>
              <a:t>- And I saw a new heaven and a new earth: for the first heaven and the first earth were passed away; and there was no more sea. 2 And I John saw the holy city, new Jerusalem, coming down from God out of heaven, prepared as a bride adorned for her husband. 3 And I heard a great voice out of heaven saying, Behold, the tabernacle of God is with men, and he will dwell with them, and they shall be his people, and God himself shall be with them, and be their God. 4 And God shall wipe away all tears from their eyes; and there shall be no more death, neither sorrow, nor crying, neither shall there be any more pain: for the former things are passed away. 5 And he that sat upon the throne said, Behold, I make all things new. And he said unto me, Write: for these words are true and faithful. 6 And he said unto me, It is done. I am Alpha and Omega, the beginning and the end. I will give unto him that is athirst of the fountain of the water of life freely. 7 He that </a:t>
            </a:r>
            <a:r>
              <a:rPr lang="en-US" sz="2800" dirty="0" err="1"/>
              <a:t>overcometh</a:t>
            </a:r>
            <a:r>
              <a:rPr lang="en-US" sz="2800" dirty="0"/>
              <a:t> shall inherit all things; and I will be his God, and he shall be my son.</a:t>
            </a:r>
          </a:p>
        </p:txBody>
      </p:sp>
    </p:spTree>
    <p:extLst>
      <p:ext uri="{BB962C8B-B14F-4D97-AF65-F5344CB8AC3E}">
        <p14:creationId xmlns:p14="http://schemas.microsoft.com/office/powerpoint/2010/main" val="3958460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2DBD7-E203-4363-B258-E0DB8D0CBF0E}"/>
              </a:ext>
            </a:extLst>
          </p:cNvPr>
          <p:cNvSpPr>
            <a:spLocks noGrp="1"/>
          </p:cNvSpPr>
          <p:nvPr>
            <p:ph type="title"/>
          </p:nvPr>
        </p:nvSpPr>
        <p:spPr>
          <a:xfrm>
            <a:off x="1220071" y="220133"/>
            <a:ext cx="9905998" cy="452284"/>
          </a:xfrm>
        </p:spPr>
        <p:txBody>
          <a:bodyPr>
            <a:normAutofit fontScale="90000"/>
          </a:bodyPr>
          <a:lstStyle/>
          <a:p>
            <a:r>
              <a:rPr lang="en-US" dirty="0"/>
              <a:t>3 judgments</a:t>
            </a:r>
          </a:p>
        </p:txBody>
      </p:sp>
      <p:sp>
        <p:nvSpPr>
          <p:cNvPr id="3" name="Content Placeholder 2">
            <a:extLst>
              <a:ext uri="{FF2B5EF4-FFF2-40B4-BE49-F238E27FC236}">
                <a16:creationId xmlns:a16="http://schemas.microsoft.com/office/drawing/2014/main" id="{4C9778BE-AB9C-4AB1-BB57-666FFD838F24}"/>
              </a:ext>
            </a:extLst>
          </p:cNvPr>
          <p:cNvSpPr>
            <a:spLocks noGrp="1"/>
          </p:cNvSpPr>
          <p:nvPr>
            <p:ph idx="1"/>
          </p:nvPr>
        </p:nvSpPr>
        <p:spPr>
          <a:xfrm>
            <a:off x="423333" y="220134"/>
            <a:ext cx="11379200" cy="6417734"/>
          </a:xfrm>
        </p:spPr>
        <p:txBody>
          <a:bodyPr>
            <a:normAutofit fontScale="85000" lnSpcReduction="10000"/>
          </a:bodyPr>
          <a:lstStyle/>
          <a:p>
            <a:endParaRPr lang="en-US" dirty="0"/>
          </a:p>
          <a:p>
            <a:pPr marL="0" indent="0" algn="ctr">
              <a:buNone/>
            </a:pPr>
            <a:r>
              <a:rPr lang="en-US" dirty="0">
                <a:solidFill>
                  <a:srgbClr val="FFFF00"/>
                </a:solidFill>
              </a:rPr>
              <a:t>Bema Seat</a:t>
            </a:r>
          </a:p>
          <a:p>
            <a:pPr marL="0" indent="0">
              <a:buNone/>
            </a:pPr>
            <a:r>
              <a:rPr lang="en-US" dirty="0">
                <a:highlight>
                  <a:srgbClr val="0000FF"/>
                </a:highlight>
              </a:rPr>
              <a:t>2 Corinthians 5:10 </a:t>
            </a:r>
            <a:r>
              <a:rPr lang="en-US" dirty="0"/>
              <a:t>- For we must all appear before the judgment seat of Christ; that every one may receive the things done in his body, according to that he hath done, whether it be good or bad.</a:t>
            </a:r>
          </a:p>
          <a:p>
            <a:pPr marL="0" indent="0">
              <a:buNone/>
            </a:pPr>
            <a:r>
              <a:rPr lang="en-US" dirty="0"/>
              <a:t>Romans 14:10 - But why dost thou judge thy brother? or why dost thou set at </a:t>
            </a:r>
            <a:r>
              <a:rPr lang="en-US" dirty="0" err="1"/>
              <a:t>nought</a:t>
            </a:r>
            <a:r>
              <a:rPr lang="en-US" dirty="0"/>
              <a:t> thy brother? for we shall all stand before the judgment seat of Christ.</a:t>
            </a:r>
          </a:p>
          <a:p>
            <a:endParaRPr lang="en-US" dirty="0"/>
          </a:p>
          <a:p>
            <a:pPr marL="0" indent="0" algn="ctr">
              <a:buNone/>
            </a:pPr>
            <a:r>
              <a:rPr lang="en-US" dirty="0">
                <a:solidFill>
                  <a:srgbClr val="FFFF00"/>
                </a:solidFill>
              </a:rPr>
              <a:t>Great White Throne Judgment</a:t>
            </a:r>
          </a:p>
          <a:p>
            <a:pPr marL="0" indent="0">
              <a:buNone/>
            </a:pPr>
            <a:r>
              <a:rPr lang="en-US" dirty="0">
                <a:highlight>
                  <a:srgbClr val="0000FF"/>
                </a:highlight>
              </a:rPr>
              <a:t>Revelation 20:11-15 </a:t>
            </a:r>
            <a:r>
              <a:rPr lang="en-US" dirty="0"/>
              <a:t>- 11 And I saw a great white throne, and him that sat on it, from whose face the earth and the heaven fled away; and there was found no place for them. 12 And I saw the dead, small and great, stand before God; and the books were opened: and another book was opened, which is the book of life: and the dead were judged out of those things which were written in the books, according to their works. 13 And the sea gave up the dead which were in it; and death and hell delivered up the dead which were in them: and they were judged every man according to their works. 14 And death and hell were cast into the lake of fire. This is the second death. 15 And whosoever was not found written in the book of life was cast into the lake of fire.</a:t>
            </a:r>
          </a:p>
          <a:p>
            <a:endParaRPr lang="en-US" dirty="0"/>
          </a:p>
          <a:p>
            <a:pPr marL="0" indent="0" algn="ctr">
              <a:buNone/>
            </a:pPr>
            <a:r>
              <a:rPr lang="en-US" dirty="0">
                <a:solidFill>
                  <a:srgbClr val="FFFF00"/>
                </a:solidFill>
              </a:rPr>
              <a:t>Judgement of the Sheep and the Goats</a:t>
            </a:r>
          </a:p>
          <a:p>
            <a:pPr marL="0" indent="0">
              <a:buNone/>
            </a:pPr>
            <a:r>
              <a:rPr lang="en-US" dirty="0">
                <a:highlight>
                  <a:srgbClr val="0000FF"/>
                </a:highlight>
              </a:rPr>
              <a:t>Matthew 25:31-22 </a:t>
            </a:r>
            <a:r>
              <a:rPr lang="en-US" dirty="0"/>
              <a:t>- 31 When the Son of man shall come in his glory, and all the holy angels with him, then shall he sit upon the throne of his glory: 32 And before him shall be gathered all nations: and he shall separate them one from another, as a shepherd </a:t>
            </a:r>
            <a:r>
              <a:rPr lang="en-US" dirty="0" err="1"/>
              <a:t>divideth</a:t>
            </a:r>
            <a:r>
              <a:rPr lang="en-US" dirty="0"/>
              <a:t> his sheep from the goats: 33 And he shall set the sheep on his right hand, but the goats on the left.</a:t>
            </a:r>
          </a:p>
          <a:p>
            <a:endParaRPr lang="en-US" dirty="0"/>
          </a:p>
        </p:txBody>
      </p:sp>
    </p:spTree>
    <p:extLst>
      <p:ext uri="{BB962C8B-B14F-4D97-AF65-F5344CB8AC3E}">
        <p14:creationId xmlns:p14="http://schemas.microsoft.com/office/powerpoint/2010/main" val="19613850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1D722-8EE8-41D7-9239-C3F3423321D3}"/>
              </a:ext>
            </a:extLst>
          </p:cNvPr>
          <p:cNvSpPr>
            <a:spLocks noGrp="1"/>
          </p:cNvSpPr>
          <p:nvPr>
            <p:ph type="title"/>
          </p:nvPr>
        </p:nvSpPr>
        <p:spPr>
          <a:xfrm>
            <a:off x="1141413" y="609600"/>
            <a:ext cx="9905998" cy="728133"/>
          </a:xfrm>
        </p:spPr>
        <p:txBody>
          <a:bodyPr/>
          <a:lstStyle/>
          <a:p>
            <a:r>
              <a:rPr lang="en-US" dirty="0"/>
              <a:t>Marriage supper of the lamb</a:t>
            </a:r>
          </a:p>
        </p:txBody>
      </p:sp>
      <p:sp>
        <p:nvSpPr>
          <p:cNvPr id="3" name="Content Placeholder 2">
            <a:extLst>
              <a:ext uri="{FF2B5EF4-FFF2-40B4-BE49-F238E27FC236}">
                <a16:creationId xmlns:a16="http://schemas.microsoft.com/office/drawing/2014/main" id="{BB9DB8AE-8BF7-412F-B0EB-33D9D0031084}"/>
              </a:ext>
            </a:extLst>
          </p:cNvPr>
          <p:cNvSpPr>
            <a:spLocks noGrp="1"/>
          </p:cNvSpPr>
          <p:nvPr>
            <p:ph idx="1"/>
          </p:nvPr>
        </p:nvSpPr>
        <p:spPr>
          <a:xfrm>
            <a:off x="412955" y="1337733"/>
            <a:ext cx="11297264" cy="5279377"/>
          </a:xfrm>
        </p:spPr>
        <p:txBody>
          <a:bodyPr/>
          <a:lstStyle/>
          <a:p>
            <a:pPr marL="0" indent="0">
              <a:buNone/>
            </a:pPr>
            <a:r>
              <a:rPr lang="en-US" sz="3600" dirty="0">
                <a:highlight>
                  <a:srgbClr val="0000FF"/>
                </a:highlight>
              </a:rPr>
              <a:t>Revelation 19:7-9 </a:t>
            </a:r>
            <a:r>
              <a:rPr lang="en-US" sz="3600" dirty="0"/>
              <a:t>– “let us be glad and rejoice, and give </a:t>
            </a:r>
            <a:r>
              <a:rPr lang="en-US" sz="3600" dirty="0" err="1"/>
              <a:t>honour</a:t>
            </a:r>
            <a:r>
              <a:rPr lang="en-US" sz="3600" dirty="0"/>
              <a:t> to him: for the marriage of the Lamb is come, and his wife hath made herself ready.” 8 And to her was granted that she should be arrayed in fine linen, clean and white: for the fine linen is the righteousness of saints. 9 And he saith unto me, Write, Blessed are they which are called unto the marriage supper of the Lamb. And he saith unto me, These are the true sayings of God.</a:t>
            </a:r>
          </a:p>
          <a:p>
            <a:endParaRPr lang="en-US" dirty="0"/>
          </a:p>
        </p:txBody>
      </p:sp>
    </p:spTree>
    <p:extLst>
      <p:ext uri="{BB962C8B-B14F-4D97-AF65-F5344CB8AC3E}">
        <p14:creationId xmlns:p14="http://schemas.microsoft.com/office/powerpoint/2010/main" val="397514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A picture containing text, nature&#10;&#10;Description automatically generated">
            <a:extLst>
              <a:ext uri="{FF2B5EF4-FFF2-40B4-BE49-F238E27FC236}">
                <a16:creationId xmlns:a16="http://schemas.microsoft.com/office/drawing/2014/main" id="{5BEAFD1C-B207-414C-A5AE-5AF05CC8DC5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696320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A picture containing text, nature&#10;&#10;Description automatically generated">
            <a:extLst>
              <a:ext uri="{FF2B5EF4-FFF2-40B4-BE49-F238E27FC236}">
                <a16:creationId xmlns:a16="http://schemas.microsoft.com/office/drawing/2014/main" id="{F8AFC967-FF79-420A-913F-167B8698308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389525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9" name="Content Placeholder 8" descr="Text&#10;&#10;Description automatically generated">
            <a:extLst>
              <a:ext uri="{FF2B5EF4-FFF2-40B4-BE49-F238E27FC236}">
                <a16:creationId xmlns:a16="http://schemas.microsoft.com/office/drawing/2014/main" id="{9C10015A-48D4-4BCC-8A3F-F64E02FDA53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087393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A picture containing text, nature&#10;&#10;Description automatically generated">
            <a:extLst>
              <a:ext uri="{FF2B5EF4-FFF2-40B4-BE49-F238E27FC236}">
                <a16:creationId xmlns:a16="http://schemas.microsoft.com/office/drawing/2014/main" id="{7E2B6766-65C9-4565-A977-8C0CFD1A66F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929771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2289</TotalTime>
  <Words>2411</Words>
  <Application>Microsoft Office PowerPoint</Application>
  <PresentationFormat>Widescreen</PresentationFormat>
  <Paragraphs>152</Paragraphs>
  <Slides>54</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Calibri</vt:lpstr>
      <vt:lpstr>Century Gothic</vt:lpstr>
      <vt:lpstr>system-ui</vt:lpstr>
      <vt:lpstr>Mesh</vt:lpstr>
      <vt:lpstr>End Time Scenarios</vt:lpstr>
      <vt:lpstr>Philosophies about death</vt:lpstr>
      <vt:lpstr>We are spirit beings</vt:lpstr>
      <vt:lpstr>PowerPoint Presentation</vt:lpstr>
      <vt:lpstr>PowerPoint Presentation</vt:lpstr>
      <vt:lpstr>PowerPoint Presentation</vt:lpstr>
      <vt:lpstr>PowerPoint Presentation</vt:lpstr>
      <vt:lpstr>PowerPoint Presentation</vt:lpstr>
      <vt:lpstr>PowerPoint Presentation</vt:lpstr>
      <vt:lpstr>What happens when the physical body dies</vt:lpstr>
      <vt:lpstr>PowerPoint Presentation</vt:lpstr>
      <vt:lpstr>PowerPoint Presentation</vt:lpstr>
      <vt:lpstr>PowerPoint Presentation</vt:lpstr>
      <vt:lpstr>PowerPoint Presentation</vt:lpstr>
      <vt:lpstr>Hades</vt:lpstr>
      <vt:lpstr>PowerPoint Presentation</vt:lpstr>
      <vt:lpstr>Paradise</vt:lpstr>
      <vt:lpstr>PowerPoint Presentation</vt:lpstr>
      <vt:lpstr>PowerPoint Presentation</vt:lpstr>
      <vt:lpstr>PowerPoint Presentation</vt:lpstr>
      <vt:lpstr>Abraham’s Bosom </vt:lpstr>
      <vt:lpstr>Tartarus</vt:lpstr>
      <vt:lpstr>PowerPoint Presentation</vt:lpstr>
      <vt:lpstr>GREAT GULF</vt:lpstr>
      <vt:lpstr>The Day of Judgment</vt:lpstr>
      <vt:lpstr>PowerPoint Presentation</vt:lpstr>
      <vt:lpstr>PowerPoint Presentation</vt:lpstr>
      <vt:lpstr>PowerPoint Presentation</vt:lpstr>
      <vt:lpstr>PowerPoint Presentation</vt:lpstr>
      <vt:lpstr>PowerPoint Presentation</vt:lpstr>
      <vt:lpstr>Why is judgment necessary</vt:lpstr>
      <vt:lpstr>PowerPoint Presentation</vt:lpstr>
      <vt:lpstr>PowerPoint Presentation</vt:lpstr>
      <vt:lpstr>ETERNITY</vt:lpstr>
      <vt:lpstr>PowerPoint Presentation</vt:lpstr>
      <vt:lpstr>PowerPoint Presentation</vt:lpstr>
      <vt:lpstr>PowerPoint Presentation</vt:lpstr>
      <vt:lpstr>PowerPoint Presentation</vt:lpstr>
      <vt:lpstr>PowerPoint Presentation</vt:lpstr>
      <vt:lpstr>Eschatology timeline</vt:lpstr>
      <vt:lpstr>PowerPoint Presentation</vt:lpstr>
      <vt:lpstr>The day of the lord (2 Thessalonians 2:3-8)</vt:lpstr>
      <vt:lpstr>1. The Rapture (harpazo)</vt:lpstr>
      <vt:lpstr>7 raptures</vt:lpstr>
      <vt:lpstr>10 reasons we will be raptured before the tribulation</vt:lpstr>
      <vt:lpstr>10 reasons we will be raptured before the tribulation</vt:lpstr>
      <vt:lpstr>2. The Great tribulation</vt:lpstr>
      <vt:lpstr>3. 2nd Coming</vt:lpstr>
      <vt:lpstr>4. Battle of Armageddon</vt:lpstr>
      <vt:lpstr>5. The millennium</vt:lpstr>
      <vt:lpstr>5. The millennium (contd.)</vt:lpstr>
      <vt:lpstr>New heavens and the new earth</vt:lpstr>
      <vt:lpstr>3 judgments</vt:lpstr>
      <vt:lpstr>Marriage supper of the lamb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 Time Scenarios</dc:title>
  <dc:creator>Antwan Butler</dc:creator>
  <cp:lastModifiedBy>Antwan Butler</cp:lastModifiedBy>
  <cp:revision>11</cp:revision>
  <dcterms:created xsi:type="dcterms:W3CDTF">2021-10-05T18:19:05Z</dcterms:created>
  <dcterms:modified xsi:type="dcterms:W3CDTF">2022-01-26T10:56:39Z</dcterms:modified>
</cp:coreProperties>
</file>